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388" r:id="rId3"/>
    <p:sldId id="405" r:id="rId4"/>
    <p:sldId id="404" r:id="rId5"/>
    <p:sldId id="417" r:id="rId6"/>
    <p:sldId id="418" r:id="rId7"/>
    <p:sldId id="419" r:id="rId8"/>
    <p:sldId id="420" r:id="rId9"/>
    <p:sldId id="421" r:id="rId10"/>
    <p:sldId id="422" r:id="rId11"/>
    <p:sldId id="424" r:id="rId12"/>
    <p:sldId id="423" r:id="rId13"/>
    <p:sldId id="431" r:id="rId14"/>
    <p:sldId id="430" r:id="rId15"/>
    <p:sldId id="425" r:id="rId16"/>
    <p:sldId id="428" r:id="rId17"/>
    <p:sldId id="429" r:id="rId18"/>
    <p:sldId id="427" r:id="rId19"/>
    <p:sldId id="426" r:id="rId20"/>
    <p:sldId id="433" r:id="rId21"/>
    <p:sldId id="432" r:id="rId22"/>
    <p:sldId id="434" r:id="rId23"/>
    <p:sldId id="435" r:id="rId24"/>
    <p:sldId id="460" r:id="rId25"/>
    <p:sldId id="461" r:id="rId26"/>
    <p:sldId id="462" r:id="rId27"/>
    <p:sldId id="463" r:id="rId28"/>
    <p:sldId id="436" r:id="rId29"/>
    <p:sldId id="437" r:id="rId30"/>
    <p:sldId id="438" r:id="rId31"/>
    <p:sldId id="439" r:id="rId32"/>
    <p:sldId id="440" r:id="rId33"/>
    <p:sldId id="441" r:id="rId34"/>
    <p:sldId id="442" r:id="rId35"/>
    <p:sldId id="444" r:id="rId36"/>
    <p:sldId id="445" r:id="rId37"/>
    <p:sldId id="448" r:id="rId38"/>
    <p:sldId id="446" r:id="rId39"/>
    <p:sldId id="447" r:id="rId40"/>
    <p:sldId id="450" r:id="rId41"/>
    <p:sldId id="451" r:id="rId42"/>
    <p:sldId id="452" r:id="rId43"/>
    <p:sldId id="453" r:id="rId44"/>
    <p:sldId id="454" r:id="rId45"/>
    <p:sldId id="455" r:id="rId46"/>
    <p:sldId id="456" r:id="rId47"/>
    <p:sldId id="458" r:id="rId48"/>
    <p:sldId id="459" r:id="rId49"/>
    <p:sldId id="467" r:id="rId50"/>
    <p:sldId id="468" r:id="rId51"/>
    <p:sldId id="469" r:id="rId52"/>
    <p:sldId id="410" r:id="rId53"/>
    <p:sldId id="411" r:id="rId54"/>
    <p:sldId id="412" r:id="rId55"/>
    <p:sldId id="413" r:id="rId56"/>
    <p:sldId id="414" r:id="rId57"/>
    <p:sldId id="415" r:id="rId58"/>
    <p:sldId id="416" r:id="rId59"/>
    <p:sldId id="386" r:id="rId60"/>
    <p:sldId id="406" r:id="rId61"/>
    <p:sldId id="407" r:id="rId62"/>
    <p:sldId id="408" r:id="rId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5" autoAdjust="0"/>
    <p:restoredTop sz="94636" autoAdjust="0"/>
  </p:normalViewPr>
  <p:slideViewPr>
    <p:cSldViewPr>
      <p:cViewPr>
        <p:scale>
          <a:sx n="86" d="100"/>
          <a:sy n="86" d="100"/>
        </p:scale>
        <p:origin x="-288" y="-84"/>
      </p:cViewPr>
      <p:guideLst>
        <p:guide orient="horz" pos="2160"/>
        <p:guide pos="2880"/>
      </p:guideLst>
    </p:cSldViewPr>
  </p:slideViewPr>
  <p:outlineViewPr>
    <p:cViewPr>
      <p:scale>
        <a:sx n="33" d="100"/>
        <a:sy n="33" d="100"/>
      </p:scale>
      <p:origin x="0" y="4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0B2EC2B7-04A3-451C-9ED6-4C35CA1DB6EF}" type="datetimeFigureOut">
              <a:rPr lang="en-US"/>
              <a:pPr>
                <a:defRPr/>
              </a:pPr>
              <a:t>3/18/2014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34E11EFA-A304-472C-A5CB-B253E23DEAEC}" type="slidenum">
              <a:rPr lang="en-US"/>
              <a:pPr>
                <a:defRPr/>
              </a:pPr>
              <a:t>‹#›</a:t>
            </a:fld>
            <a:endParaRPr lang="en-US"/>
          </a:p>
        </p:txBody>
      </p:sp>
    </p:spTree>
    <p:extLst>
      <p:ext uri="{BB962C8B-B14F-4D97-AF65-F5344CB8AC3E}">
        <p14:creationId xmlns:p14="http://schemas.microsoft.com/office/powerpoint/2010/main" val="18428156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49DD3D1-91F8-46B4-B9A5-5F475BECA41F}" type="datetime1">
              <a:rPr lang="en-US"/>
              <a:pPr>
                <a:defRPr/>
              </a:pPr>
              <a:t>3/18/2014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Setting the Right Tone: Key to Effective Business Writing</a:t>
            </a:r>
          </a:p>
        </p:txBody>
      </p:sp>
      <p:sp>
        <p:nvSpPr>
          <p:cNvPr id="6" name="Slide Number Placeholder 5"/>
          <p:cNvSpPr>
            <a:spLocks noGrp="1"/>
          </p:cNvSpPr>
          <p:nvPr>
            <p:ph type="sldNum" sz="quarter" idx="12"/>
          </p:nvPr>
        </p:nvSpPr>
        <p:spPr/>
        <p:txBody>
          <a:bodyPr/>
          <a:lstStyle>
            <a:lvl1pPr>
              <a:defRPr/>
            </a:lvl1pPr>
          </a:lstStyle>
          <a:p>
            <a:pPr>
              <a:defRPr/>
            </a:pPr>
            <a:fld id="{6A6729A3-7C0F-413E-B7E4-D1091D10763A}" type="slidenum">
              <a:rPr lang="en-US"/>
              <a:pPr>
                <a:defRPr/>
              </a:pPr>
              <a:t>‹#›</a:t>
            </a:fld>
            <a:endParaRPr lang="en-US"/>
          </a:p>
        </p:txBody>
      </p:sp>
    </p:spTree>
    <p:extLst>
      <p:ext uri="{BB962C8B-B14F-4D97-AF65-F5344CB8AC3E}">
        <p14:creationId xmlns:p14="http://schemas.microsoft.com/office/powerpoint/2010/main" val="4190617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C0846D-BD6F-48D6-8E64-EC690CA61661}" type="datetime1">
              <a:rPr lang="en-US"/>
              <a:pPr>
                <a:defRPr/>
              </a:pPr>
              <a:t>3/18/2014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Setting the Right Tone: Key to Effective Business Writing</a:t>
            </a:r>
          </a:p>
        </p:txBody>
      </p:sp>
      <p:sp>
        <p:nvSpPr>
          <p:cNvPr id="6" name="Slide Number Placeholder 5"/>
          <p:cNvSpPr>
            <a:spLocks noGrp="1"/>
          </p:cNvSpPr>
          <p:nvPr>
            <p:ph type="sldNum" sz="quarter" idx="12"/>
          </p:nvPr>
        </p:nvSpPr>
        <p:spPr/>
        <p:txBody>
          <a:bodyPr/>
          <a:lstStyle>
            <a:lvl1pPr>
              <a:defRPr/>
            </a:lvl1pPr>
          </a:lstStyle>
          <a:p>
            <a:pPr>
              <a:defRPr/>
            </a:pPr>
            <a:fld id="{12098052-8FDC-4E13-AAD3-4E77C0880D70}" type="slidenum">
              <a:rPr lang="en-US"/>
              <a:pPr>
                <a:defRPr/>
              </a:pPr>
              <a:t>‹#›</a:t>
            </a:fld>
            <a:endParaRPr lang="en-US"/>
          </a:p>
        </p:txBody>
      </p:sp>
    </p:spTree>
    <p:extLst>
      <p:ext uri="{BB962C8B-B14F-4D97-AF65-F5344CB8AC3E}">
        <p14:creationId xmlns:p14="http://schemas.microsoft.com/office/powerpoint/2010/main" val="3006389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7D4726-DEBB-4883-B4EB-9C532195F9F7}" type="datetime1">
              <a:rPr lang="en-US"/>
              <a:pPr>
                <a:defRPr/>
              </a:pPr>
              <a:t>3/18/2014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Setting the Right Tone: Key to Effective Business Writing</a:t>
            </a:r>
          </a:p>
        </p:txBody>
      </p:sp>
      <p:sp>
        <p:nvSpPr>
          <p:cNvPr id="6" name="Slide Number Placeholder 5"/>
          <p:cNvSpPr>
            <a:spLocks noGrp="1"/>
          </p:cNvSpPr>
          <p:nvPr>
            <p:ph type="sldNum" sz="quarter" idx="12"/>
          </p:nvPr>
        </p:nvSpPr>
        <p:spPr/>
        <p:txBody>
          <a:bodyPr/>
          <a:lstStyle>
            <a:lvl1pPr>
              <a:defRPr/>
            </a:lvl1pPr>
          </a:lstStyle>
          <a:p>
            <a:pPr>
              <a:defRPr/>
            </a:pPr>
            <a:fld id="{3113A056-EBA7-421B-B9C3-ADA8D1D194D0}" type="slidenum">
              <a:rPr lang="en-US"/>
              <a:pPr>
                <a:defRPr/>
              </a:pPr>
              <a:t>‹#›</a:t>
            </a:fld>
            <a:endParaRPr lang="en-US"/>
          </a:p>
        </p:txBody>
      </p:sp>
    </p:spTree>
    <p:extLst>
      <p:ext uri="{BB962C8B-B14F-4D97-AF65-F5344CB8AC3E}">
        <p14:creationId xmlns:p14="http://schemas.microsoft.com/office/powerpoint/2010/main" val="835210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11E60C-0249-40FE-99FB-A81DD1049376}" type="datetime1">
              <a:rPr lang="en-US"/>
              <a:pPr>
                <a:defRPr/>
              </a:pPr>
              <a:t>3/18/2014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Setting the Right Tone: Key to Effective Business Writing</a:t>
            </a:r>
          </a:p>
        </p:txBody>
      </p:sp>
      <p:sp>
        <p:nvSpPr>
          <p:cNvPr id="6" name="Slide Number Placeholder 5"/>
          <p:cNvSpPr>
            <a:spLocks noGrp="1"/>
          </p:cNvSpPr>
          <p:nvPr>
            <p:ph type="sldNum" sz="quarter" idx="12"/>
          </p:nvPr>
        </p:nvSpPr>
        <p:spPr/>
        <p:txBody>
          <a:bodyPr/>
          <a:lstStyle>
            <a:lvl1pPr>
              <a:defRPr/>
            </a:lvl1pPr>
          </a:lstStyle>
          <a:p>
            <a:pPr>
              <a:defRPr/>
            </a:pPr>
            <a:fld id="{B747F068-2582-4AE7-8D30-DC930BEC15ED}" type="slidenum">
              <a:rPr lang="en-US"/>
              <a:pPr>
                <a:defRPr/>
              </a:pPr>
              <a:t>‹#›</a:t>
            </a:fld>
            <a:endParaRPr lang="en-US"/>
          </a:p>
        </p:txBody>
      </p:sp>
    </p:spTree>
    <p:extLst>
      <p:ext uri="{BB962C8B-B14F-4D97-AF65-F5344CB8AC3E}">
        <p14:creationId xmlns:p14="http://schemas.microsoft.com/office/powerpoint/2010/main" val="2515464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34C13BA-0EE9-4BF7-87DC-D7D406B5BDAB}" type="datetime1">
              <a:rPr lang="en-US"/>
              <a:pPr>
                <a:defRPr/>
              </a:pPr>
              <a:t>3/18/2014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Setting the Right Tone: Key to Effective Business Writing</a:t>
            </a:r>
          </a:p>
        </p:txBody>
      </p:sp>
      <p:sp>
        <p:nvSpPr>
          <p:cNvPr id="6" name="Slide Number Placeholder 5"/>
          <p:cNvSpPr>
            <a:spLocks noGrp="1"/>
          </p:cNvSpPr>
          <p:nvPr>
            <p:ph type="sldNum" sz="quarter" idx="12"/>
          </p:nvPr>
        </p:nvSpPr>
        <p:spPr/>
        <p:txBody>
          <a:bodyPr/>
          <a:lstStyle>
            <a:lvl1pPr>
              <a:defRPr/>
            </a:lvl1pPr>
          </a:lstStyle>
          <a:p>
            <a:pPr>
              <a:defRPr/>
            </a:pPr>
            <a:fld id="{A131118D-F56A-4319-8199-A54AD9C39B75}" type="slidenum">
              <a:rPr lang="en-US"/>
              <a:pPr>
                <a:defRPr/>
              </a:pPr>
              <a:t>‹#›</a:t>
            </a:fld>
            <a:endParaRPr lang="en-US"/>
          </a:p>
        </p:txBody>
      </p:sp>
    </p:spTree>
    <p:extLst>
      <p:ext uri="{BB962C8B-B14F-4D97-AF65-F5344CB8AC3E}">
        <p14:creationId xmlns:p14="http://schemas.microsoft.com/office/powerpoint/2010/main" val="1004100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CA1DB13-2677-499F-B79D-42260EE7EEA0}" type="datetime1">
              <a:rPr lang="en-US"/>
              <a:pPr>
                <a:defRPr/>
              </a:pPr>
              <a:t>3/18/2014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Setting the Right Tone: Key to Effective Business Writing</a:t>
            </a:r>
          </a:p>
        </p:txBody>
      </p:sp>
      <p:sp>
        <p:nvSpPr>
          <p:cNvPr id="7" name="Slide Number Placeholder 5"/>
          <p:cNvSpPr>
            <a:spLocks noGrp="1"/>
          </p:cNvSpPr>
          <p:nvPr>
            <p:ph type="sldNum" sz="quarter" idx="12"/>
          </p:nvPr>
        </p:nvSpPr>
        <p:spPr/>
        <p:txBody>
          <a:bodyPr/>
          <a:lstStyle>
            <a:lvl1pPr>
              <a:defRPr/>
            </a:lvl1pPr>
          </a:lstStyle>
          <a:p>
            <a:pPr>
              <a:defRPr/>
            </a:pPr>
            <a:fld id="{68E61D59-B390-497B-8FC6-89B74C4085D5}" type="slidenum">
              <a:rPr lang="en-US"/>
              <a:pPr>
                <a:defRPr/>
              </a:pPr>
              <a:t>‹#›</a:t>
            </a:fld>
            <a:endParaRPr lang="en-US"/>
          </a:p>
        </p:txBody>
      </p:sp>
    </p:spTree>
    <p:extLst>
      <p:ext uri="{BB962C8B-B14F-4D97-AF65-F5344CB8AC3E}">
        <p14:creationId xmlns:p14="http://schemas.microsoft.com/office/powerpoint/2010/main" val="1311815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07B14F1-B098-49B6-A3C3-8DB3626BD10A}" type="datetime1">
              <a:rPr lang="en-US"/>
              <a:pPr>
                <a:defRPr/>
              </a:pPr>
              <a:t>3/18/2014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Setting the Right Tone: Key to Effective Business Writing</a:t>
            </a:r>
          </a:p>
        </p:txBody>
      </p:sp>
      <p:sp>
        <p:nvSpPr>
          <p:cNvPr id="9" name="Slide Number Placeholder 5"/>
          <p:cNvSpPr>
            <a:spLocks noGrp="1"/>
          </p:cNvSpPr>
          <p:nvPr>
            <p:ph type="sldNum" sz="quarter" idx="12"/>
          </p:nvPr>
        </p:nvSpPr>
        <p:spPr/>
        <p:txBody>
          <a:bodyPr/>
          <a:lstStyle>
            <a:lvl1pPr>
              <a:defRPr/>
            </a:lvl1pPr>
          </a:lstStyle>
          <a:p>
            <a:pPr>
              <a:defRPr/>
            </a:pPr>
            <a:fld id="{FC880652-8B36-43CC-B633-AE293FE7BD01}" type="slidenum">
              <a:rPr lang="en-US"/>
              <a:pPr>
                <a:defRPr/>
              </a:pPr>
              <a:t>‹#›</a:t>
            </a:fld>
            <a:endParaRPr lang="en-US"/>
          </a:p>
        </p:txBody>
      </p:sp>
    </p:spTree>
    <p:extLst>
      <p:ext uri="{BB962C8B-B14F-4D97-AF65-F5344CB8AC3E}">
        <p14:creationId xmlns:p14="http://schemas.microsoft.com/office/powerpoint/2010/main" val="1221001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CBF50AE-494B-4950-A626-755EB135926C}" type="datetime1">
              <a:rPr lang="en-US"/>
              <a:pPr>
                <a:defRPr/>
              </a:pPr>
              <a:t>3/18/2014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Setting the Right Tone: Key to Effective Business Writing</a:t>
            </a:r>
          </a:p>
        </p:txBody>
      </p:sp>
      <p:sp>
        <p:nvSpPr>
          <p:cNvPr id="5" name="Slide Number Placeholder 5"/>
          <p:cNvSpPr>
            <a:spLocks noGrp="1"/>
          </p:cNvSpPr>
          <p:nvPr>
            <p:ph type="sldNum" sz="quarter" idx="12"/>
          </p:nvPr>
        </p:nvSpPr>
        <p:spPr/>
        <p:txBody>
          <a:bodyPr/>
          <a:lstStyle>
            <a:lvl1pPr>
              <a:defRPr/>
            </a:lvl1pPr>
          </a:lstStyle>
          <a:p>
            <a:pPr>
              <a:defRPr/>
            </a:pPr>
            <a:fld id="{A6CCFA7C-507A-4CFF-B017-B29AC873A777}" type="slidenum">
              <a:rPr lang="en-US"/>
              <a:pPr>
                <a:defRPr/>
              </a:pPr>
              <a:t>‹#›</a:t>
            </a:fld>
            <a:endParaRPr lang="en-US"/>
          </a:p>
        </p:txBody>
      </p:sp>
    </p:spTree>
    <p:extLst>
      <p:ext uri="{BB962C8B-B14F-4D97-AF65-F5344CB8AC3E}">
        <p14:creationId xmlns:p14="http://schemas.microsoft.com/office/powerpoint/2010/main" val="4213809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62F5B44-B447-46A2-A113-E65CE58924C1}" type="datetime1">
              <a:rPr lang="en-US"/>
              <a:pPr>
                <a:defRPr/>
              </a:pPr>
              <a:t>3/18/2014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Setting the Right Tone: Key to Effective Business Writing</a:t>
            </a:r>
          </a:p>
        </p:txBody>
      </p:sp>
      <p:sp>
        <p:nvSpPr>
          <p:cNvPr id="4" name="Slide Number Placeholder 5"/>
          <p:cNvSpPr>
            <a:spLocks noGrp="1"/>
          </p:cNvSpPr>
          <p:nvPr>
            <p:ph type="sldNum" sz="quarter" idx="12"/>
          </p:nvPr>
        </p:nvSpPr>
        <p:spPr/>
        <p:txBody>
          <a:bodyPr/>
          <a:lstStyle>
            <a:lvl1pPr>
              <a:defRPr/>
            </a:lvl1pPr>
          </a:lstStyle>
          <a:p>
            <a:pPr>
              <a:defRPr/>
            </a:pPr>
            <a:fld id="{16C10048-5927-4643-A317-C1311064F734}" type="slidenum">
              <a:rPr lang="en-US"/>
              <a:pPr>
                <a:defRPr/>
              </a:pPr>
              <a:t>‹#›</a:t>
            </a:fld>
            <a:endParaRPr lang="en-US"/>
          </a:p>
        </p:txBody>
      </p:sp>
    </p:spTree>
    <p:extLst>
      <p:ext uri="{BB962C8B-B14F-4D97-AF65-F5344CB8AC3E}">
        <p14:creationId xmlns:p14="http://schemas.microsoft.com/office/powerpoint/2010/main" val="3182176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9EDA97-AA84-4B89-9D2F-53DAD96A2E54}" type="datetime1">
              <a:rPr lang="en-US"/>
              <a:pPr>
                <a:defRPr/>
              </a:pPr>
              <a:t>3/18/2014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Setting the Right Tone: Key to Effective Business Writing</a:t>
            </a:r>
          </a:p>
        </p:txBody>
      </p:sp>
      <p:sp>
        <p:nvSpPr>
          <p:cNvPr id="7" name="Slide Number Placeholder 5"/>
          <p:cNvSpPr>
            <a:spLocks noGrp="1"/>
          </p:cNvSpPr>
          <p:nvPr>
            <p:ph type="sldNum" sz="quarter" idx="12"/>
          </p:nvPr>
        </p:nvSpPr>
        <p:spPr/>
        <p:txBody>
          <a:bodyPr/>
          <a:lstStyle>
            <a:lvl1pPr>
              <a:defRPr/>
            </a:lvl1pPr>
          </a:lstStyle>
          <a:p>
            <a:pPr>
              <a:defRPr/>
            </a:pPr>
            <a:fld id="{515E0BE0-4736-4277-B11A-09D458A31DE2}" type="slidenum">
              <a:rPr lang="en-US"/>
              <a:pPr>
                <a:defRPr/>
              </a:pPr>
              <a:t>‹#›</a:t>
            </a:fld>
            <a:endParaRPr lang="en-US"/>
          </a:p>
        </p:txBody>
      </p:sp>
    </p:spTree>
    <p:extLst>
      <p:ext uri="{BB962C8B-B14F-4D97-AF65-F5344CB8AC3E}">
        <p14:creationId xmlns:p14="http://schemas.microsoft.com/office/powerpoint/2010/main" val="3788889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501CAB-DCBC-4B9F-83ED-832E0C29937D}" type="datetime1">
              <a:rPr lang="en-US"/>
              <a:pPr>
                <a:defRPr/>
              </a:pPr>
              <a:t>3/18/2014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Setting the Right Tone: Key to Effective Business Writing</a:t>
            </a:r>
          </a:p>
        </p:txBody>
      </p:sp>
      <p:sp>
        <p:nvSpPr>
          <p:cNvPr id="7" name="Slide Number Placeholder 5"/>
          <p:cNvSpPr>
            <a:spLocks noGrp="1"/>
          </p:cNvSpPr>
          <p:nvPr>
            <p:ph type="sldNum" sz="quarter" idx="12"/>
          </p:nvPr>
        </p:nvSpPr>
        <p:spPr/>
        <p:txBody>
          <a:bodyPr/>
          <a:lstStyle>
            <a:lvl1pPr>
              <a:defRPr/>
            </a:lvl1pPr>
          </a:lstStyle>
          <a:p>
            <a:pPr>
              <a:defRPr/>
            </a:pPr>
            <a:fld id="{B272F716-F630-47FC-903F-D3C0857B2C35}" type="slidenum">
              <a:rPr lang="en-US"/>
              <a:pPr>
                <a:defRPr/>
              </a:pPr>
              <a:t>‹#›</a:t>
            </a:fld>
            <a:endParaRPr lang="en-US"/>
          </a:p>
        </p:txBody>
      </p:sp>
    </p:spTree>
    <p:extLst>
      <p:ext uri="{BB962C8B-B14F-4D97-AF65-F5344CB8AC3E}">
        <p14:creationId xmlns:p14="http://schemas.microsoft.com/office/powerpoint/2010/main" val="2718748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4314018D-3447-4E3F-A325-3B5950C8ACA7}" type="datetime1">
              <a:rPr lang="en-US"/>
              <a:pPr>
                <a:defRPr/>
              </a:pPr>
              <a:t>3/18/2014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Setting the Right Tone: Key to Effective Business Writing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4AAB901E-1217-4D21-A087-B570F42B5C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828800"/>
            <a:ext cx="7772400" cy="1470025"/>
          </a:xfrm>
        </p:spPr>
        <p:txBody>
          <a:bodyPr/>
          <a:lstStyle/>
          <a:p>
            <a:pPr eaLnBrk="1" hangingPunct="1"/>
            <a:r>
              <a:rPr lang="en-US" sz="2800" b="1" dirty="0" smtClean="0"/>
              <a:t>Seeking Western Medical Care </a:t>
            </a:r>
            <a:r>
              <a:rPr lang="en-US" sz="2800" dirty="0" smtClean="0"/>
              <a:t/>
            </a:r>
            <a:br>
              <a:rPr lang="en-US" sz="2800" dirty="0" smtClean="0"/>
            </a:br>
            <a:r>
              <a:rPr lang="en-US" sz="2800" b="1" dirty="0" smtClean="0"/>
              <a:t> </a:t>
            </a:r>
            <a:r>
              <a:rPr lang="en-US" sz="2800" dirty="0" smtClean="0"/>
              <a:t/>
            </a:r>
            <a:br>
              <a:rPr lang="en-US" sz="2800" dirty="0" smtClean="0"/>
            </a:br>
            <a:r>
              <a:rPr lang="en-US" sz="2800" b="1" dirty="0" smtClean="0"/>
              <a:t>A presentation by:</a:t>
            </a:r>
            <a:r>
              <a:rPr lang="en-US" sz="2800" dirty="0" smtClean="0"/>
              <a:t/>
            </a:r>
            <a:br>
              <a:rPr lang="en-US" sz="2800" dirty="0" smtClean="0"/>
            </a:br>
            <a:r>
              <a:rPr lang="en-US" sz="2800" b="1" i="1" dirty="0" smtClean="0"/>
              <a:t>Kenneth Joe Galloway</a:t>
            </a:r>
            <a:r>
              <a:rPr lang="en-US" sz="2800" dirty="0" smtClean="0"/>
              <a:t/>
            </a:r>
            <a:br>
              <a:rPr lang="en-US" sz="2800" dirty="0" smtClean="0"/>
            </a:br>
            <a:r>
              <a:rPr lang="en-US" sz="2800" b="1" dirty="0" smtClean="0"/>
              <a:t>CEO - Knowledge, Growth &amp; Support, Ltd. </a:t>
            </a:r>
            <a:br>
              <a:rPr lang="en-US" sz="2800" b="1" dirty="0" smtClean="0"/>
            </a:br>
            <a:r>
              <a:rPr lang="en-US" sz="2800" b="1" dirty="0" smtClean="0"/>
              <a:t>kjg@kg-support.com</a:t>
            </a:r>
            <a:r>
              <a:rPr lang="en-US" sz="2800" dirty="0" smtClean="0"/>
              <a:t/>
            </a:r>
            <a:br>
              <a:rPr lang="en-US" sz="2800" dirty="0" smtClean="0"/>
            </a:br>
            <a:r>
              <a:rPr lang="en-US" sz="2800" b="1" dirty="0" smtClean="0"/>
              <a:t> </a:t>
            </a:r>
            <a:r>
              <a:rPr lang="en-US" sz="2800" dirty="0" smtClean="0"/>
              <a:t/>
            </a:r>
            <a:br>
              <a:rPr lang="en-US" sz="2800" dirty="0" smtClean="0"/>
            </a:br>
            <a:r>
              <a:rPr lang="en-US" sz="2800" b="1" dirty="0" smtClean="0"/>
              <a:t>Shanghai Maritime University/ Dec 19</a:t>
            </a:r>
            <a:r>
              <a:rPr lang="en-US" sz="2800" b="1" baseline="30000" dirty="0" smtClean="0"/>
              <a:t>th</a:t>
            </a:r>
            <a:r>
              <a:rPr lang="en-US" sz="2800" b="1" dirty="0" smtClean="0"/>
              <a:t>, 2013</a:t>
            </a:r>
            <a:r>
              <a:rPr lang="en-US" sz="2800" dirty="0" smtClean="0"/>
              <a:t/>
            </a:r>
            <a:br>
              <a:rPr lang="en-US" sz="2800" dirty="0" smtClean="0"/>
            </a:br>
            <a:endParaRPr lang="en-US" sz="2800" dirty="0" smtClean="0"/>
          </a:p>
        </p:txBody>
      </p:sp>
      <p:pic>
        <p:nvPicPr>
          <p:cNvPr id="205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191000"/>
            <a:ext cx="19335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a:xfrm>
            <a:off x="2438400" y="6356350"/>
            <a:ext cx="4267200" cy="365125"/>
          </a:xfrm>
        </p:spPr>
        <p:txBody>
          <a:bodyPr/>
          <a:lstStyle/>
          <a:p>
            <a:pPr eaLnBrk="1" fontAlgn="base" hangingPunct="1">
              <a:spcBef>
                <a:spcPct val="0"/>
              </a:spcBef>
              <a:spcAft>
                <a:spcPct val="0"/>
              </a:spcAft>
            </a:pPr>
            <a:r>
              <a:rPr lang="en-US" b="1" dirty="0" smtClean="0"/>
              <a:t>Seeking Western Medical Care</a:t>
            </a:r>
          </a:p>
        </p:txBody>
      </p:sp>
      <p:sp>
        <p:nvSpPr>
          <p:cNvPr id="205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1B000780-C993-4A4D-B23A-42D92D9CB175}" type="slidenum">
              <a:rPr lang="en-US" smtClean="0">
                <a:solidFill>
                  <a:srgbClr val="898989"/>
                </a:solidFill>
              </a:rPr>
              <a:pPr eaLnBrk="1" hangingPunct="1"/>
              <a:t>1</a:t>
            </a:fld>
            <a:endParaRPr lang="en-US" dirty="0" smtClean="0">
              <a:solidFill>
                <a:srgbClr val="89898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10</a:t>
            </a:fld>
            <a:endParaRPr lang="en-US" dirty="0" smtClean="0">
              <a:solidFill>
                <a:srgbClr val="898989"/>
              </a:solidFill>
            </a:endParaRPr>
          </a:p>
        </p:txBody>
      </p:sp>
      <p:sp>
        <p:nvSpPr>
          <p:cNvPr id="2" name="TextBox 1"/>
          <p:cNvSpPr txBox="1"/>
          <p:nvPr/>
        </p:nvSpPr>
        <p:spPr>
          <a:xfrm>
            <a:off x="762000" y="1761530"/>
            <a:ext cx="7848600" cy="923330"/>
          </a:xfrm>
          <a:prstGeom prst="rect">
            <a:avLst/>
          </a:prstGeom>
          <a:noFill/>
        </p:spPr>
        <p:txBody>
          <a:bodyPr wrap="square" rtlCol="0">
            <a:spAutoFit/>
          </a:bodyPr>
          <a:lstStyle/>
          <a:p>
            <a:r>
              <a:rPr lang="en-US" b="1" dirty="0" smtClean="0"/>
              <a:t>Your School or Employer may offer some limited health care on site. </a:t>
            </a:r>
            <a:endParaRPr lang="en-US" b="1" dirty="0"/>
          </a:p>
          <a:p>
            <a:endParaRPr lang="en-US" b="1" dirty="0"/>
          </a:p>
          <a:p>
            <a:r>
              <a:rPr lang="en-US" b="1" dirty="0" smtClean="0"/>
              <a:t>On site health care is generally limited, but either free or for a small fee. </a:t>
            </a:r>
          </a:p>
        </p:txBody>
      </p:sp>
      <p:sp>
        <p:nvSpPr>
          <p:cNvPr id="6" name="Rectangle 5"/>
          <p:cNvSpPr/>
          <p:nvPr/>
        </p:nvSpPr>
        <p:spPr>
          <a:xfrm>
            <a:off x="2498286" y="376535"/>
            <a:ext cx="3930308" cy="923330"/>
          </a:xfrm>
          <a:prstGeom prst="rect">
            <a:avLst/>
          </a:prstGeom>
          <a:noFill/>
        </p:spPr>
        <p:txBody>
          <a:bodyPr wrap="none" lIns="91440" tIns="45720" rIns="91440" bIns="45720">
            <a:spAutoFit/>
          </a:bodyPr>
          <a:lstStyle/>
          <a:p>
            <a:pPr algn="ctr"/>
            <a:r>
              <a:rPr lang="en-US" sz="5400" b="1" cap="none" spc="0" dirty="0" smtClean="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endParaRPr lang="en-US" sz="5400" b="1" cap="none" spc="0" dirty="0">
              <a:ln w="25400">
                <a:solidFill>
                  <a:schemeClr val="accent2">
                    <a:satMod val="140000"/>
                  </a:schemeClr>
                </a:solidFill>
                <a:prstDash val="solid"/>
                <a:miter lim="800000"/>
              </a:ln>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66124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11</a:t>
            </a:fld>
            <a:endParaRPr lang="en-US" dirty="0" smtClean="0">
              <a:solidFill>
                <a:srgbClr val="898989"/>
              </a:solidFill>
            </a:endParaRPr>
          </a:p>
        </p:txBody>
      </p:sp>
      <p:sp>
        <p:nvSpPr>
          <p:cNvPr id="2" name="TextBox 1"/>
          <p:cNvSpPr txBox="1"/>
          <p:nvPr/>
        </p:nvSpPr>
        <p:spPr>
          <a:xfrm>
            <a:off x="762000" y="1761530"/>
            <a:ext cx="7848600" cy="3693319"/>
          </a:xfrm>
          <a:prstGeom prst="rect">
            <a:avLst/>
          </a:prstGeom>
          <a:noFill/>
        </p:spPr>
        <p:txBody>
          <a:bodyPr wrap="square" rtlCol="0">
            <a:spAutoFit/>
          </a:bodyPr>
          <a:lstStyle/>
          <a:p>
            <a:r>
              <a:rPr lang="en-US" b="1" dirty="0" smtClean="0"/>
              <a:t>What if you have no insurance?</a:t>
            </a:r>
            <a:endParaRPr lang="en-US" b="1" dirty="0"/>
          </a:p>
          <a:p>
            <a:endParaRPr lang="en-US" b="1" dirty="0"/>
          </a:p>
          <a:p>
            <a:r>
              <a:rPr lang="en-US" b="1" dirty="0" smtClean="0"/>
              <a:t>When you check in at the reception, advise the receptionist you will be paying cash. Ask if they have a cash discount.</a:t>
            </a:r>
          </a:p>
          <a:p>
            <a:endParaRPr lang="en-US" b="1" dirty="0"/>
          </a:p>
          <a:p>
            <a:r>
              <a:rPr lang="en-US" b="1" dirty="0" smtClean="0"/>
              <a:t>Some places do offer cash discounts, some don’t.</a:t>
            </a:r>
          </a:p>
          <a:p>
            <a:endParaRPr lang="en-US" b="1" dirty="0"/>
          </a:p>
          <a:p>
            <a:r>
              <a:rPr lang="en-US" b="1" dirty="0" smtClean="0"/>
              <a:t>For people without insurance, it is important to remember medical clinics charge different amounts for the same services. Shop around and find a clinic where you feel comfortable and you can afford as soon as you land. </a:t>
            </a:r>
          </a:p>
          <a:p>
            <a:endParaRPr lang="en-US" b="1" dirty="0" smtClean="0"/>
          </a:p>
          <a:p>
            <a:r>
              <a:rPr lang="en-US" b="1" dirty="0" smtClean="0"/>
              <a:t>When you are sick is not the time to start thinking about this.</a:t>
            </a:r>
          </a:p>
          <a:p>
            <a:endParaRPr lang="en-US" b="1" dirty="0" smtClean="0"/>
          </a:p>
        </p:txBody>
      </p:sp>
      <p:sp>
        <p:nvSpPr>
          <p:cNvPr id="6" name="Rectangle 5"/>
          <p:cNvSpPr/>
          <p:nvPr/>
        </p:nvSpPr>
        <p:spPr>
          <a:xfrm>
            <a:off x="2498286" y="376535"/>
            <a:ext cx="3930308" cy="923330"/>
          </a:xfrm>
          <a:prstGeom prst="rect">
            <a:avLst/>
          </a:prstGeom>
          <a:noFill/>
        </p:spPr>
        <p:txBody>
          <a:bodyPr wrap="none" lIns="91440" tIns="45720" rIns="91440" bIns="45720">
            <a:spAutoFit/>
          </a:bodyPr>
          <a:lstStyle/>
          <a:p>
            <a:pPr algn="ctr"/>
            <a:r>
              <a:rPr lang="en-US" sz="5400" b="1" cap="none" spc="0" dirty="0" smtClean="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endParaRPr lang="en-US" sz="5400" b="1" cap="none" spc="0" dirty="0">
              <a:ln w="25400">
                <a:solidFill>
                  <a:schemeClr val="accent2">
                    <a:satMod val="140000"/>
                  </a:schemeClr>
                </a:solidFill>
                <a:prstDash val="solid"/>
                <a:miter lim="800000"/>
              </a:ln>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30006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12</a:t>
            </a:fld>
            <a:endParaRPr lang="en-US" dirty="0" smtClean="0">
              <a:solidFill>
                <a:srgbClr val="898989"/>
              </a:solidFill>
            </a:endParaRPr>
          </a:p>
        </p:txBody>
      </p:sp>
      <p:sp>
        <p:nvSpPr>
          <p:cNvPr id="2" name="TextBox 1"/>
          <p:cNvSpPr txBox="1"/>
          <p:nvPr/>
        </p:nvSpPr>
        <p:spPr>
          <a:xfrm>
            <a:off x="762000" y="1761530"/>
            <a:ext cx="8077200" cy="1200329"/>
          </a:xfrm>
          <a:prstGeom prst="rect">
            <a:avLst/>
          </a:prstGeom>
          <a:noFill/>
        </p:spPr>
        <p:txBody>
          <a:bodyPr wrap="square" rtlCol="0">
            <a:spAutoFit/>
          </a:bodyPr>
          <a:lstStyle/>
          <a:p>
            <a:r>
              <a:rPr lang="en-US" b="1" dirty="0" smtClean="0"/>
              <a:t>When ill you have several choices for medical care.</a:t>
            </a:r>
          </a:p>
          <a:p>
            <a:endParaRPr lang="en-US" b="1" dirty="0"/>
          </a:p>
          <a:p>
            <a:r>
              <a:rPr lang="en-US" b="1" dirty="0" smtClean="0"/>
              <a:t>There is a normal doctors office. Overall this is the best place for care. They come to know their patients and care about them.  </a:t>
            </a:r>
          </a:p>
        </p:txBody>
      </p:sp>
      <p:pic>
        <p:nvPicPr>
          <p:cNvPr id="4098" name="Picture 2" descr="http://www.puripeds.com/images_ppmg/waiting_room_drharipu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240" y="2961859"/>
            <a:ext cx="5486400" cy="374224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498286" y="376535"/>
            <a:ext cx="3930308" cy="923330"/>
          </a:xfrm>
          <a:prstGeom prst="rect">
            <a:avLst/>
          </a:prstGeom>
          <a:noFill/>
        </p:spPr>
        <p:txBody>
          <a:bodyPr wrap="none" lIns="91440" tIns="45720" rIns="91440" bIns="45720">
            <a:spAutoFit/>
          </a:bodyPr>
          <a:lstStyle/>
          <a:p>
            <a:pPr algn="ctr"/>
            <a:r>
              <a:rPr lang="en-US" sz="5400" b="1" cap="none" spc="0" dirty="0" smtClean="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endParaRPr lang="en-US" sz="5400" b="1" cap="none" spc="0" dirty="0">
              <a:ln w="25400">
                <a:solidFill>
                  <a:schemeClr val="accent2">
                    <a:satMod val="140000"/>
                  </a:schemeClr>
                </a:solidFill>
                <a:prstDash val="solid"/>
                <a:miter lim="800000"/>
              </a:ln>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5057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additive="base">
                                        <p:cTn id="15" dur="500" fill="hold"/>
                                        <p:tgtEl>
                                          <p:spTgt spid="4098"/>
                                        </p:tgtEl>
                                        <p:attrNameLst>
                                          <p:attrName>ppt_x</p:attrName>
                                        </p:attrNameLst>
                                      </p:cBhvr>
                                      <p:tavLst>
                                        <p:tav tm="0">
                                          <p:val>
                                            <p:strVal val="#ppt_x"/>
                                          </p:val>
                                        </p:tav>
                                        <p:tav tm="100000">
                                          <p:val>
                                            <p:strVal val="#ppt_x"/>
                                          </p:val>
                                        </p:tav>
                                      </p:tavLst>
                                    </p:anim>
                                    <p:anim calcmode="lin" valueType="num">
                                      <p:cBhvr additive="base">
                                        <p:cTn id="16"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13</a:t>
            </a:fld>
            <a:endParaRPr lang="en-US" dirty="0" smtClean="0">
              <a:solidFill>
                <a:srgbClr val="898989"/>
              </a:solidFill>
            </a:endParaRPr>
          </a:p>
        </p:txBody>
      </p:sp>
      <p:sp>
        <p:nvSpPr>
          <p:cNvPr id="2" name="TextBox 1"/>
          <p:cNvSpPr txBox="1"/>
          <p:nvPr/>
        </p:nvSpPr>
        <p:spPr>
          <a:xfrm>
            <a:off x="762000" y="1761530"/>
            <a:ext cx="8077200" cy="4247317"/>
          </a:xfrm>
          <a:prstGeom prst="rect">
            <a:avLst/>
          </a:prstGeom>
          <a:noFill/>
        </p:spPr>
        <p:txBody>
          <a:bodyPr wrap="square" rtlCol="0">
            <a:spAutoFit/>
          </a:bodyPr>
          <a:lstStyle/>
          <a:p>
            <a:r>
              <a:rPr lang="en-US" b="1" dirty="0" smtClean="0"/>
              <a:t>When ill you have several choices for medical care.</a:t>
            </a:r>
          </a:p>
          <a:p>
            <a:endParaRPr lang="en-US" b="1" dirty="0"/>
          </a:p>
          <a:p>
            <a:r>
              <a:rPr lang="en-US" b="1" dirty="0" smtClean="0"/>
              <a:t>There is a normal doctors office. Overall this is the best place for care. They come to know their patients and care about them.  </a:t>
            </a:r>
          </a:p>
          <a:p>
            <a:endParaRPr lang="en-US" b="1" dirty="0" smtClean="0"/>
          </a:p>
          <a:p>
            <a:r>
              <a:rPr lang="en-US" b="1" dirty="0" smtClean="0"/>
              <a:t>Generally </a:t>
            </a:r>
            <a:r>
              <a:rPr lang="en-US" b="1" dirty="0"/>
              <a:t>this is the location for your best level of care. </a:t>
            </a:r>
            <a:endParaRPr lang="en-US" b="1" dirty="0" smtClean="0"/>
          </a:p>
          <a:p>
            <a:endParaRPr lang="en-US" b="1" dirty="0" smtClean="0"/>
          </a:p>
          <a:p>
            <a:r>
              <a:rPr lang="en-US" b="1" dirty="0" smtClean="0"/>
              <a:t>Most will work with your on payment and insurance issues.</a:t>
            </a:r>
          </a:p>
          <a:p>
            <a:endParaRPr lang="en-US" b="1" dirty="0" smtClean="0"/>
          </a:p>
          <a:p>
            <a:r>
              <a:rPr lang="en-US" b="1" dirty="0" smtClean="0"/>
              <a:t>Open limited hours, usually on 5 days a week.</a:t>
            </a:r>
          </a:p>
          <a:p>
            <a:endParaRPr lang="en-US" b="1" dirty="0" smtClean="0"/>
          </a:p>
          <a:p>
            <a:r>
              <a:rPr lang="en-US" b="1" dirty="0" smtClean="0"/>
              <a:t>You must have an appointment. If you are very ill, call first thing when they open. Most offices will leave several appointments open each day for urgent care.</a:t>
            </a:r>
          </a:p>
          <a:p>
            <a:endParaRPr lang="en-US" b="1" dirty="0"/>
          </a:p>
          <a:p>
            <a:r>
              <a:rPr lang="en-US" b="1" dirty="0" smtClean="0"/>
              <a:t>Cost are about in the middle.</a:t>
            </a:r>
            <a:endParaRPr lang="en-US" b="1" dirty="0"/>
          </a:p>
        </p:txBody>
      </p:sp>
      <p:sp>
        <p:nvSpPr>
          <p:cNvPr id="6" name="Rectangle 5"/>
          <p:cNvSpPr/>
          <p:nvPr/>
        </p:nvSpPr>
        <p:spPr>
          <a:xfrm>
            <a:off x="2498286" y="376535"/>
            <a:ext cx="3930308" cy="923330"/>
          </a:xfrm>
          <a:prstGeom prst="rect">
            <a:avLst/>
          </a:prstGeom>
          <a:noFill/>
        </p:spPr>
        <p:txBody>
          <a:bodyPr wrap="none" lIns="91440" tIns="45720" rIns="91440" bIns="45720">
            <a:spAutoFit/>
          </a:bodyPr>
          <a:lstStyle/>
          <a:p>
            <a:pPr algn="ctr"/>
            <a:r>
              <a:rPr lang="en-US" sz="5400" b="1" cap="none" spc="0" dirty="0" smtClean="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endParaRPr lang="en-US" sz="5400" b="1" cap="none" spc="0" dirty="0">
              <a:ln w="25400">
                <a:solidFill>
                  <a:schemeClr val="accent2">
                    <a:satMod val="140000"/>
                  </a:schemeClr>
                </a:solidFill>
                <a:prstDash val="solid"/>
                <a:miter lim="800000"/>
              </a:ln>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61932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14</a:t>
            </a:fld>
            <a:endParaRPr lang="en-US" dirty="0" smtClean="0">
              <a:solidFill>
                <a:srgbClr val="898989"/>
              </a:solidFill>
            </a:endParaRPr>
          </a:p>
        </p:txBody>
      </p:sp>
      <p:sp>
        <p:nvSpPr>
          <p:cNvPr id="2" name="TextBox 1"/>
          <p:cNvSpPr txBox="1"/>
          <p:nvPr/>
        </p:nvSpPr>
        <p:spPr>
          <a:xfrm>
            <a:off x="762000" y="1761530"/>
            <a:ext cx="7848600" cy="3970318"/>
          </a:xfrm>
          <a:prstGeom prst="rect">
            <a:avLst/>
          </a:prstGeom>
          <a:noFill/>
        </p:spPr>
        <p:txBody>
          <a:bodyPr wrap="square" rtlCol="0">
            <a:spAutoFit/>
          </a:bodyPr>
          <a:lstStyle/>
          <a:p>
            <a:r>
              <a:rPr lang="en-US" b="1" dirty="0" smtClean="0"/>
              <a:t>Emergency rooms. Associated with hospitals. </a:t>
            </a:r>
          </a:p>
          <a:p>
            <a:endParaRPr lang="en-US" b="1" dirty="0"/>
          </a:p>
        </p:txBody>
      </p:sp>
      <p:pic>
        <p:nvPicPr>
          <p:cNvPr id="3074" name="Picture 2" descr="http://amarkedman.com/wp-content/uploads/2011/08/Crowded-Emergency-R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268" y="2317939"/>
            <a:ext cx="5288344" cy="396625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498286" y="376535"/>
            <a:ext cx="3930308" cy="923330"/>
          </a:xfrm>
          <a:prstGeom prst="rect">
            <a:avLst/>
          </a:prstGeom>
          <a:noFill/>
        </p:spPr>
        <p:txBody>
          <a:bodyPr wrap="none" lIns="91440" tIns="45720" rIns="91440" bIns="45720">
            <a:spAutoFit/>
          </a:bodyPr>
          <a:lstStyle/>
          <a:p>
            <a:pPr algn="ctr"/>
            <a:r>
              <a:rPr lang="en-US" sz="5400" b="1" cap="none" spc="0" dirty="0" smtClean="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endParaRPr lang="en-US" sz="5400" b="1" cap="none" spc="0" dirty="0">
              <a:ln w="25400">
                <a:solidFill>
                  <a:schemeClr val="accent2">
                    <a:satMod val="140000"/>
                  </a:schemeClr>
                </a:solidFill>
                <a:prstDash val="solid"/>
                <a:miter lim="800000"/>
              </a:ln>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49666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500" fill="hold"/>
                                        <p:tgtEl>
                                          <p:spTgt spid="3074"/>
                                        </p:tgtEl>
                                        <p:attrNameLst>
                                          <p:attrName>ppt_x</p:attrName>
                                        </p:attrNameLst>
                                      </p:cBhvr>
                                      <p:tavLst>
                                        <p:tav tm="0">
                                          <p:val>
                                            <p:strVal val="#ppt_x"/>
                                          </p:val>
                                        </p:tav>
                                        <p:tav tm="100000">
                                          <p:val>
                                            <p:strVal val="#ppt_x"/>
                                          </p:val>
                                        </p:tav>
                                      </p:tavLst>
                                    </p:anim>
                                    <p:anim calcmode="lin" valueType="num">
                                      <p:cBhvr additive="base">
                                        <p:cTn id="1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15</a:t>
            </a:fld>
            <a:endParaRPr lang="en-US" dirty="0" smtClean="0">
              <a:solidFill>
                <a:srgbClr val="898989"/>
              </a:solidFill>
            </a:endParaRPr>
          </a:p>
        </p:txBody>
      </p:sp>
      <p:sp>
        <p:nvSpPr>
          <p:cNvPr id="2" name="TextBox 1"/>
          <p:cNvSpPr txBox="1"/>
          <p:nvPr/>
        </p:nvSpPr>
        <p:spPr>
          <a:xfrm>
            <a:off x="762000" y="1761530"/>
            <a:ext cx="7848600" cy="4062651"/>
          </a:xfrm>
          <a:prstGeom prst="rect">
            <a:avLst/>
          </a:prstGeom>
          <a:noFill/>
        </p:spPr>
        <p:txBody>
          <a:bodyPr wrap="square" rtlCol="0">
            <a:spAutoFit/>
          </a:bodyPr>
          <a:lstStyle/>
          <a:p>
            <a:r>
              <a:rPr lang="en-US" b="1" dirty="0" smtClean="0">
                <a:ln w="12700">
                  <a:solidFill>
                    <a:srgbClr val="FF0000"/>
                  </a:solidFill>
                </a:ln>
              </a:rPr>
              <a:t>Emergency rooms. </a:t>
            </a:r>
            <a:r>
              <a:rPr lang="en-US" b="1" dirty="0" smtClean="0"/>
              <a:t>Associated with hospitals. </a:t>
            </a:r>
          </a:p>
          <a:p>
            <a:endParaRPr lang="en-US" b="1" dirty="0"/>
          </a:p>
          <a:p>
            <a:r>
              <a:rPr lang="en-US" b="1" dirty="0" smtClean="0"/>
              <a:t>These are open 24 hours a day. You may walk in at any time. </a:t>
            </a:r>
          </a:p>
          <a:p>
            <a:endParaRPr lang="en-US" b="1" dirty="0" smtClean="0"/>
          </a:p>
          <a:p>
            <a:r>
              <a:rPr lang="en-US" b="1" dirty="0" smtClean="0"/>
              <a:t>They do not operate on a first come, first serve basis. They judge who needs care most urgently and attend to these people first. You may have a long wait.</a:t>
            </a:r>
          </a:p>
          <a:p>
            <a:endParaRPr lang="en-US" b="1" dirty="0" smtClean="0"/>
          </a:p>
          <a:p>
            <a:r>
              <a:rPr lang="en-US" b="1" dirty="0" smtClean="0"/>
              <a:t>Usually chaotic as they handle genuine emergencies.</a:t>
            </a:r>
          </a:p>
          <a:p>
            <a:endParaRPr lang="en-US" b="1" dirty="0" smtClean="0"/>
          </a:p>
          <a:p>
            <a:r>
              <a:rPr lang="en-US" b="1" dirty="0" smtClean="0"/>
              <a:t>They will not know anything about you. Level of care is limited. They want to get you “good enough” to move on.</a:t>
            </a:r>
          </a:p>
          <a:p>
            <a:endParaRPr lang="en-US" b="1" dirty="0" smtClean="0"/>
          </a:p>
          <a:p>
            <a:r>
              <a:rPr lang="en-US" sz="2400" b="1" dirty="0" smtClean="0">
                <a:solidFill>
                  <a:srgbClr val="FF0000"/>
                </a:solidFill>
              </a:rPr>
              <a:t>Very expensive</a:t>
            </a:r>
            <a:r>
              <a:rPr lang="en-US" b="1" dirty="0" smtClean="0"/>
              <a:t>. They are built for emergencies where cost is not the issue. Expect to pay a lot here.</a:t>
            </a:r>
            <a:endParaRPr lang="en-US" b="1" dirty="0"/>
          </a:p>
        </p:txBody>
      </p:sp>
      <p:sp>
        <p:nvSpPr>
          <p:cNvPr id="6" name="Rectangle 5"/>
          <p:cNvSpPr/>
          <p:nvPr/>
        </p:nvSpPr>
        <p:spPr>
          <a:xfrm>
            <a:off x="2498286" y="376535"/>
            <a:ext cx="3930308" cy="923330"/>
          </a:xfrm>
          <a:prstGeom prst="rect">
            <a:avLst/>
          </a:prstGeom>
          <a:noFill/>
        </p:spPr>
        <p:txBody>
          <a:bodyPr wrap="none" lIns="91440" tIns="45720" rIns="91440" bIns="45720">
            <a:spAutoFit/>
          </a:bodyPr>
          <a:lstStyle/>
          <a:p>
            <a:pPr algn="ctr"/>
            <a:r>
              <a:rPr lang="en-US" sz="5400" b="1" cap="none" spc="0" dirty="0" smtClean="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endParaRPr lang="en-US" sz="5400" b="1" cap="none" spc="0" dirty="0">
              <a:ln w="25400">
                <a:solidFill>
                  <a:schemeClr val="accent2">
                    <a:satMod val="140000"/>
                  </a:schemeClr>
                </a:solidFill>
                <a:prstDash val="solid"/>
                <a:miter lim="800000"/>
              </a:ln>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72576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16</a:t>
            </a:fld>
            <a:endParaRPr lang="en-US" dirty="0" smtClean="0">
              <a:solidFill>
                <a:srgbClr val="898989"/>
              </a:solidFill>
            </a:endParaRPr>
          </a:p>
        </p:txBody>
      </p:sp>
      <p:sp>
        <p:nvSpPr>
          <p:cNvPr id="2" name="TextBox 1"/>
          <p:cNvSpPr txBox="1"/>
          <p:nvPr/>
        </p:nvSpPr>
        <p:spPr>
          <a:xfrm>
            <a:off x="762000" y="1761530"/>
            <a:ext cx="7848600" cy="369332"/>
          </a:xfrm>
          <a:prstGeom prst="rect">
            <a:avLst/>
          </a:prstGeom>
          <a:noFill/>
        </p:spPr>
        <p:txBody>
          <a:bodyPr wrap="square" rtlCol="0">
            <a:spAutoFit/>
          </a:bodyPr>
          <a:lstStyle/>
          <a:p>
            <a:r>
              <a:rPr lang="en-US" b="1" dirty="0" smtClean="0"/>
              <a:t>Clinics without doctors. A new facility being introduce are care clinics. </a:t>
            </a:r>
            <a:endParaRPr lang="en-US" b="1" dirty="0"/>
          </a:p>
        </p:txBody>
      </p:sp>
      <p:pic>
        <p:nvPicPr>
          <p:cNvPr id="1028" name="Picture 4" descr="http://bloximages.newyork1.vip.townnews.com/southbendtribune.com/content/tncms/assets/v3/editorial/d/51/d51d30ec-d9a0-11e2-bf95-001a4bcf6878/51c2eeb0c3f9d.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362200"/>
            <a:ext cx="5873140" cy="404164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498286" y="376535"/>
            <a:ext cx="3930308" cy="923330"/>
          </a:xfrm>
          <a:prstGeom prst="rect">
            <a:avLst/>
          </a:prstGeom>
          <a:noFill/>
        </p:spPr>
        <p:txBody>
          <a:bodyPr wrap="none" lIns="91440" tIns="45720" rIns="91440" bIns="45720">
            <a:spAutoFit/>
          </a:bodyPr>
          <a:lstStyle/>
          <a:p>
            <a:pPr algn="ctr"/>
            <a:r>
              <a:rPr lang="en-US" sz="5400" b="1" cap="none" spc="0" dirty="0" smtClean="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endParaRPr lang="en-US" sz="5400" b="1" cap="none" spc="0" dirty="0">
              <a:ln w="25400">
                <a:solidFill>
                  <a:schemeClr val="accent2">
                    <a:satMod val="140000"/>
                  </a:schemeClr>
                </a:solidFill>
                <a:prstDash val="solid"/>
                <a:miter lim="800000"/>
              </a:ln>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08007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17</a:t>
            </a:fld>
            <a:endParaRPr lang="en-US" dirty="0" smtClean="0">
              <a:solidFill>
                <a:srgbClr val="898989"/>
              </a:solidFill>
            </a:endParaRPr>
          </a:p>
        </p:txBody>
      </p:sp>
      <p:sp>
        <p:nvSpPr>
          <p:cNvPr id="2" name="TextBox 1"/>
          <p:cNvSpPr txBox="1"/>
          <p:nvPr/>
        </p:nvSpPr>
        <p:spPr>
          <a:xfrm>
            <a:off x="685800" y="1761530"/>
            <a:ext cx="7848600" cy="369332"/>
          </a:xfrm>
          <a:prstGeom prst="rect">
            <a:avLst/>
          </a:prstGeom>
          <a:noFill/>
        </p:spPr>
        <p:txBody>
          <a:bodyPr wrap="square" rtlCol="0">
            <a:spAutoFit/>
          </a:bodyPr>
          <a:lstStyle/>
          <a:p>
            <a:r>
              <a:rPr lang="en-US" b="1" dirty="0" smtClean="0"/>
              <a:t>Clinics without doctors. A new facility being introduce are care clinics. </a:t>
            </a:r>
            <a:endParaRPr lang="en-US" b="1"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3581" y="2095057"/>
            <a:ext cx="5253038" cy="4297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498286" y="376535"/>
            <a:ext cx="3930308" cy="923330"/>
          </a:xfrm>
          <a:prstGeom prst="rect">
            <a:avLst/>
          </a:prstGeom>
          <a:noFill/>
        </p:spPr>
        <p:txBody>
          <a:bodyPr wrap="none" lIns="91440" tIns="45720" rIns="91440" bIns="45720">
            <a:spAutoFit/>
          </a:bodyPr>
          <a:lstStyle/>
          <a:p>
            <a:pPr algn="ctr"/>
            <a:r>
              <a:rPr lang="en-US" sz="5400" b="1" cap="none" spc="0" dirty="0" smtClean="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endParaRPr lang="en-US" sz="5400" b="1" cap="none" spc="0" dirty="0">
              <a:ln w="25400">
                <a:solidFill>
                  <a:schemeClr val="accent2">
                    <a:satMod val="140000"/>
                  </a:schemeClr>
                </a:solidFill>
                <a:prstDash val="solid"/>
                <a:miter lim="800000"/>
              </a:ln>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97866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18</a:t>
            </a:fld>
            <a:endParaRPr lang="en-US" dirty="0" smtClean="0">
              <a:solidFill>
                <a:srgbClr val="898989"/>
              </a:solidFill>
            </a:endParaRPr>
          </a:p>
        </p:txBody>
      </p:sp>
      <p:sp>
        <p:nvSpPr>
          <p:cNvPr id="2" name="TextBox 1"/>
          <p:cNvSpPr txBox="1"/>
          <p:nvPr/>
        </p:nvSpPr>
        <p:spPr>
          <a:xfrm>
            <a:off x="762000" y="1761530"/>
            <a:ext cx="7848600" cy="4801314"/>
          </a:xfrm>
          <a:prstGeom prst="rect">
            <a:avLst/>
          </a:prstGeom>
          <a:noFill/>
        </p:spPr>
        <p:txBody>
          <a:bodyPr wrap="square" rtlCol="0">
            <a:spAutoFit/>
          </a:bodyPr>
          <a:lstStyle/>
          <a:p>
            <a:r>
              <a:rPr lang="en-US" b="1" dirty="0"/>
              <a:t>Clinics without doctors. A new facility being introduce are care </a:t>
            </a:r>
            <a:r>
              <a:rPr lang="en-US" b="1" dirty="0" smtClean="0"/>
              <a:t>clinics in pharmacies. </a:t>
            </a:r>
            <a:endParaRPr lang="en-US" b="1" dirty="0"/>
          </a:p>
          <a:p>
            <a:endParaRPr lang="en-US" b="1" dirty="0"/>
          </a:p>
          <a:p>
            <a:r>
              <a:rPr lang="en-US" b="1" dirty="0" smtClean="0"/>
              <a:t>They are staff by nurses licensed to issue prescriptions and offer limited medical advise.</a:t>
            </a:r>
          </a:p>
          <a:p>
            <a:endParaRPr lang="en-US" b="1" dirty="0"/>
          </a:p>
          <a:p>
            <a:r>
              <a:rPr lang="en-US" b="1" dirty="0" smtClean="0"/>
              <a:t>They handle simple issues, colds, flus, aches and pains. They give flu shots, vaccines. </a:t>
            </a:r>
          </a:p>
          <a:p>
            <a:endParaRPr lang="en-US" b="1" dirty="0"/>
          </a:p>
          <a:p>
            <a:r>
              <a:rPr lang="en-US" b="1" dirty="0" smtClean="0"/>
              <a:t>Longer hours than doctor offices. But not 24 hours a day.</a:t>
            </a:r>
          </a:p>
          <a:p>
            <a:endParaRPr lang="en-US" b="1" dirty="0" smtClean="0"/>
          </a:p>
          <a:p>
            <a:r>
              <a:rPr lang="en-US" b="1" dirty="0" smtClean="0"/>
              <a:t>No appointment required, walk in. First come, first served.</a:t>
            </a:r>
          </a:p>
          <a:p>
            <a:endParaRPr lang="en-US" b="1" dirty="0"/>
          </a:p>
          <a:p>
            <a:r>
              <a:rPr lang="en-US" b="1" dirty="0" smtClean="0"/>
              <a:t>Do not all accept insurance, many are cash only.</a:t>
            </a:r>
          </a:p>
          <a:p>
            <a:endParaRPr lang="en-US" b="1" dirty="0" smtClean="0"/>
          </a:p>
          <a:p>
            <a:r>
              <a:rPr lang="en-US" b="1" dirty="0" smtClean="0"/>
              <a:t>Cheapest option.</a:t>
            </a:r>
          </a:p>
          <a:p>
            <a:endParaRPr lang="en-US" b="1" dirty="0" smtClean="0"/>
          </a:p>
        </p:txBody>
      </p:sp>
      <p:sp>
        <p:nvSpPr>
          <p:cNvPr id="6" name="Rectangle 5"/>
          <p:cNvSpPr/>
          <p:nvPr/>
        </p:nvSpPr>
        <p:spPr>
          <a:xfrm>
            <a:off x="2498286" y="376535"/>
            <a:ext cx="3930308" cy="923330"/>
          </a:xfrm>
          <a:prstGeom prst="rect">
            <a:avLst/>
          </a:prstGeom>
          <a:noFill/>
        </p:spPr>
        <p:txBody>
          <a:bodyPr wrap="none" lIns="91440" tIns="45720" rIns="91440" bIns="45720">
            <a:spAutoFit/>
          </a:bodyPr>
          <a:lstStyle/>
          <a:p>
            <a:pPr algn="ctr"/>
            <a:r>
              <a:rPr lang="en-US" sz="5400" b="1" cap="none" spc="0" dirty="0" smtClean="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endParaRPr lang="en-US" sz="5400" b="1" cap="none" spc="0" dirty="0">
              <a:ln w="25400">
                <a:solidFill>
                  <a:schemeClr val="accent2">
                    <a:satMod val="140000"/>
                  </a:schemeClr>
                </a:solidFill>
                <a:prstDash val="solid"/>
                <a:miter lim="800000"/>
              </a:ln>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01746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19</a:t>
            </a:fld>
            <a:endParaRPr lang="en-US" dirty="0" smtClean="0">
              <a:solidFill>
                <a:srgbClr val="898989"/>
              </a:solidFill>
            </a:endParaRPr>
          </a:p>
        </p:txBody>
      </p:sp>
      <p:sp>
        <p:nvSpPr>
          <p:cNvPr id="2" name="TextBox 1"/>
          <p:cNvSpPr txBox="1"/>
          <p:nvPr/>
        </p:nvSpPr>
        <p:spPr>
          <a:xfrm>
            <a:off x="762000" y="1295400"/>
            <a:ext cx="7848600" cy="5632311"/>
          </a:xfrm>
          <a:prstGeom prst="rect">
            <a:avLst/>
          </a:prstGeom>
          <a:noFill/>
        </p:spPr>
        <p:txBody>
          <a:bodyPr wrap="square" rtlCol="0">
            <a:spAutoFit/>
          </a:bodyPr>
          <a:lstStyle/>
          <a:p>
            <a:r>
              <a:rPr lang="en-US" b="1" dirty="0" smtClean="0"/>
              <a:t>You go to your new country.</a:t>
            </a:r>
          </a:p>
          <a:p>
            <a:endParaRPr lang="en-US" b="1" dirty="0"/>
          </a:p>
          <a:p>
            <a:r>
              <a:rPr lang="en-US" b="1" dirty="0" smtClean="0"/>
              <a:t>You arrange insurance.</a:t>
            </a:r>
          </a:p>
          <a:p>
            <a:endParaRPr lang="en-US" b="1" dirty="0"/>
          </a:p>
          <a:p>
            <a:r>
              <a:rPr lang="en-US" b="1" dirty="0" smtClean="0"/>
              <a:t>You study and understand what your insurance covers.</a:t>
            </a:r>
          </a:p>
          <a:p>
            <a:endParaRPr lang="en-US" b="1" dirty="0"/>
          </a:p>
          <a:p>
            <a:r>
              <a:rPr lang="en-US" b="1" dirty="0"/>
              <a:t>Be given, and put in your wallet, your insurance card.</a:t>
            </a:r>
          </a:p>
          <a:p>
            <a:endParaRPr lang="en-US" b="1" dirty="0" smtClean="0"/>
          </a:p>
          <a:p>
            <a:r>
              <a:rPr lang="en-US" b="1" dirty="0" smtClean="0"/>
              <a:t>You study and understand which doctors office you will go to, and where it is.</a:t>
            </a:r>
          </a:p>
          <a:p>
            <a:endParaRPr lang="en-US" b="1" dirty="0" smtClean="0"/>
          </a:p>
          <a:p>
            <a:r>
              <a:rPr lang="en-US" b="1" dirty="0" smtClean="0"/>
              <a:t>Place your doctor’s name and number on a label next to your phone, and in your wallet.</a:t>
            </a:r>
          </a:p>
          <a:p>
            <a:endParaRPr lang="en-US" b="1" dirty="0" smtClean="0"/>
          </a:p>
          <a:p>
            <a:r>
              <a:rPr lang="en-US" b="1" dirty="0" smtClean="0"/>
              <a:t>Call the doctor’s office and arrange for them to take you as a patient when, and if required. Yes, do this in advance. They will ask you who referred you and take down your information.</a:t>
            </a:r>
          </a:p>
          <a:p>
            <a:endParaRPr lang="en-US" b="1" dirty="0" smtClean="0"/>
          </a:p>
          <a:p>
            <a:r>
              <a:rPr lang="en-US" b="1" dirty="0" smtClean="0"/>
              <a:t>Live a healthy life.</a:t>
            </a:r>
          </a:p>
          <a:p>
            <a:endParaRPr lang="en-US" b="1" dirty="0"/>
          </a:p>
          <a:p>
            <a:r>
              <a:rPr lang="en-US" b="1" dirty="0" smtClean="0"/>
              <a:t>Get your flu shots each year!!!!!</a:t>
            </a:r>
            <a:endParaRPr lang="en-US" b="1" dirty="0"/>
          </a:p>
        </p:txBody>
      </p:sp>
      <p:sp>
        <p:nvSpPr>
          <p:cNvPr id="6" name="Rectangle 5"/>
          <p:cNvSpPr/>
          <p:nvPr/>
        </p:nvSpPr>
        <p:spPr>
          <a:xfrm>
            <a:off x="2498286" y="376535"/>
            <a:ext cx="3930308" cy="923330"/>
          </a:xfrm>
          <a:prstGeom prst="rect">
            <a:avLst/>
          </a:prstGeom>
          <a:noFill/>
        </p:spPr>
        <p:txBody>
          <a:bodyPr wrap="none" lIns="91440" tIns="45720" rIns="91440" bIns="45720">
            <a:spAutoFit/>
          </a:bodyPr>
          <a:lstStyle/>
          <a:p>
            <a:pPr algn="ctr"/>
            <a:r>
              <a:rPr lang="en-US" sz="5400" b="1" cap="none" spc="0" dirty="0" smtClean="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endParaRPr lang="en-US" sz="5400" b="1" cap="none" spc="0" dirty="0">
              <a:ln w="25400">
                <a:solidFill>
                  <a:schemeClr val="accent2">
                    <a:satMod val="140000"/>
                  </a:schemeClr>
                </a:solidFill>
                <a:prstDash val="solid"/>
                <a:miter lim="800000"/>
              </a:ln>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80028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2</a:t>
            </a:fld>
            <a:endParaRPr lang="en-US" dirty="0" smtClean="0">
              <a:solidFill>
                <a:srgbClr val="898989"/>
              </a:solidFill>
            </a:endParaRPr>
          </a:p>
        </p:txBody>
      </p:sp>
      <p:sp>
        <p:nvSpPr>
          <p:cNvPr id="2" name="TextBox 1"/>
          <p:cNvSpPr txBox="1"/>
          <p:nvPr/>
        </p:nvSpPr>
        <p:spPr>
          <a:xfrm>
            <a:off x="762000" y="304800"/>
            <a:ext cx="7772400" cy="6186309"/>
          </a:xfrm>
          <a:prstGeom prst="rect">
            <a:avLst/>
          </a:prstGeom>
          <a:noFill/>
        </p:spPr>
        <p:txBody>
          <a:bodyPr wrap="square" rtlCol="0">
            <a:spAutoFit/>
          </a:bodyPr>
          <a:lstStyle/>
          <a:p>
            <a:pPr algn="ctr"/>
            <a:r>
              <a:rPr lang="en-US" sz="3600" b="1" dirty="0" smtClean="0">
                <a:ln w="25400">
                  <a:solidFill>
                    <a:schemeClr val="accent4">
                      <a:lumMod val="75000"/>
                    </a:schemeClr>
                  </a:solidFill>
                  <a:prstDash val="solid"/>
                  <a:miter lim="800000"/>
                </a:ln>
                <a:solidFill>
                  <a:schemeClr val="tx2">
                    <a:lumMod val="60000"/>
                    <a:lumOff val="40000"/>
                  </a:schemeClr>
                </a:solidFill>
                <a:effectLst>
                  <a:outerShdw blurRad="25500" dist="23000" dir="7020000" algn="tl">
                    <a:srgbClr val="000000">
                      <a:alpha val="50000"/>
                    </a:srgbClr>
                  </a:outerShdw>
                </a:effectLst>
              </a:rPr>
              <a:t>Who can jump higher than a house?</a:t>
            </a:r>
            <a:endParaRPr lang="en-US" sz="3600" b="1" dirty="0">
              <a:ln w="25400">
                <a:solidFill>
                  <a:schemeClr val="accent4">
                    <a:lumMod val="75000"/>
                  </a:schemeClr>
                </a:solidFill>
                <a:prstDash val="solid"/>
                <a:miter lim="800000"/>
              </a:ln>
              <a:solidFill>
                <a:schemeClr val="tx2">
                  <a:lumMod val="60000"/>
                  <a:lumOff val="40000"/>
                </a:schemeClr>
              </a:solidFill>
              <a:effectLst>
                <a:outerShdw blurRad="25500" dist="23000" dir="7020000" algn="tl">
                  <a:srgbClr val="000000">
                    <a:alpha val="50000"/>
                  </a:srgbClr>
                </a:outerShdw>
              </a:effectLst>
            </a:endParaRPr>
          </a:p>
          <a:p>
            <a:pPr algn="ctr"/>
            <a:endParaRPr lang="en-US" sz="5400" b="1" dirty="0" smtClean="0">
              <a:ln w="25400">
                <a:solidFill>
                  <a:schemeClr val="accent2">
                    <a:satMod val="140000"/>
                  </a:schemeClr>
                </a:solidFill>
                <a:prstDash val="solid"/>
                <a:miter lim="800000"/>
              </a:ln>
              <a:effectLst>
                <a:outerShdw blurRad="25500" dist="23000" dir="7020000" algn="tl">
                  <a:srgbClr val="000000">
                    <a:alpha val="50000"/>
                  </a:srgbClr>
                </a:outerShdw>
              </a:effectLst>
            </a:endParaRPr>
          </a:p>
          <a:p>
            <a:pPr algn="ctr"/>
            <a:endParaRPr lang="en-US" sz="5400" b="1" dirty="0">
              <a:ln w="25400">
                <a:solidFill>
                  <a:schemeClr val="accent2">
                    <a:satMod val="140000"/>
                  </a:schemeClr>
                </a:solidFill>
                <a:prstDash val="solid"/>
                <a:miter lim="800000"/>
              </a:ln>
              <a:effectLst>
                <a:outerShdw blurRad="25500" dist="23000" dir="7020000" algn="tl">
                  <a:srgbClr val="000000">
                    <a:alpha val="50000"/>
                  </a:srgbClr>
                </a:outerShdw>
              </a:effectLst>
            </a:endParaRPr>
          </a:p>
          <a:p>
            <a:pPr algn="ctr"/>
            <a:endParaRPr lang="en-US" sz="5400" b="1" dirty="0" smtClean="0">
              <a:ln w="25400">
                <a:solidFill>
                  <a:schemeClr val="accent2">
                    <a:satMod val="140000"/>
                  </a:schemeClr>
                </a:solidFill>
                <a:prstDash val="solid"/>
                <a:miter lim="800000"/>
              </a:ln>
              <a:effectLst>
                <a:outerShdw blurRad="25500" dist="23000" dir="7020000" algn="tl">
                  <a:srgbClr val="000000">
                    <a:alpha val="50000"/>
                  </a:srgbClr>
                </a:outerShdw>
              </a:effectLst>
            </a:endParaRPr>
          </a:p>
          <a:p>
            <a:pPr algn="ctr"/>
            <a:endParaRPr lang="en-US" sz="5400" b="1" dirty="0">
              <a:ln w="25400">
                <a:solidFill>
                  <a:schemeClr val="accent2">
                    <a:satMod val="140000"/>
                  </a:schemeClr>
                </a:solidFill>
                <a:prstDash val="solid"/>
                <a:miter lim="800000"/>
              </a:ln>
              <a:effectLst>
                <a:outerShdw blurRad="25500" dist="23000" dir="7020000" algn="tl">
                  <a:srgbClr val="000000">
                    <a:alpha val="50000"/>
                  </a:srgbClr>
                </a:outerShdw>
              </a:effectLst>
            </a:endParaRPr>
          </a:p>
          <a:p>
            <a:pPr algn="ctr"/>
            <a:endParaRPr lang="en-US" sz="5400" b="1" dirty="0" smtClean="0">
              <a:ln w="25400">
                <a:solidFill>
                  <a:schemeClr val="accent2">
                    <a:satMod val="140000"/>
                  </a:schemeClr>
                </a:solidFill>
                <a:prstDash val="solid"/>
                <a:miter lim="800000"/>
              </a:ln>
              <a:effectLst>
                <a:outerShdw blurRad="25500" dist="23000" dir="7020000" algn="tl">
                  <a:srgbClr val="000000">
                    <a:alpha val="50000"/>
                  </a:srgbClr>
                </a:outerShdw>
              </a:effectLst>
            </a:endParaRPr>
          </a:p>
          <a:p>
            <a:pPr algn="ctr"/>
            <a:endParaRPr lang="en-US" sz="5400" b="1" dirty="0">
              <a:ln w="25400">
                <a:solidFill>
                  <a:schemeClr val="accent2">
                    <a:satMod val="140000"/>
                  </a:schemeClr>
                </a:solidFill>
                <a:prstDash val="solid"/>
                <a:miter lim="800000"/>
              </a:ln>
              <a:effectLst>
                <a:outerShdw blurRad="25500" dist="23000" dir="7020000" algn="tl">
                  <a:srgbClr val="000000">
                    <a:alpha val="50000"/>
                  </a:srgbClr>
                </a:outerShdw>
              </a:effectLst>
            </a:endParaRPr>
          </a:p>
          <a:p>
            <a:pPr algn="ctr"/>
            <a:r>
              <a:rPr lang="en-US" sz="3600" b="1" dirty="0" smtClean="0">
                <a:ln w="25400">
                  <a:solidFill>
                    <a:schemeClr val="accent2">
                      <a:satMod val="140000"/>
                    </a:schemeClr>
                  </a:solidFill>
                  <a:prstDash val="solid"/>
                  <a:miter lim="800000"/>
                </a:ln>
                <a:effectLst>
                  <a:outerShdw blurRad="25500" dist="23000" dir="7020000" algn="tl">
                    <a:srgbClr val="000000">
                      <a:alpha val="50000"/>
                    </a:srgbClr>
                  </a:outerShdw>
                </a:effectLst>
              </a:rPr>
              <a:t>No one. A house can’t jump.</a:t>
            </a:r>
            <a:endParaRPr lang="en-US"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092848"/>
            <a:ext cx="4643438" cy="4610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940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20</a:t>
            </a:fld>
            <a:endParaRPr lang="en-US" dirty="0" smtClean="0">
              <a:solidFill>
                <a:srgbClr val="898989"/>
              </a:solidFill>
            </a:endParaRPr>
          </a:p>
        </p:txBody>
      </p:sp>
      <p:sp>
        <p:nvSpPr>
          <p:cNvPr id="2" name="TextBox 1"/>
          <p:cNvSpPr txBox="1"/>
          <p:nvPr/>
        </p:nvSpPr>
        <p:spPr>
          <a:xfrm>
            <a:off x="653667" y="1600200"/>
            <a:ext cx="7848600" cy="3693319"/>
          </a:xfrm>
          <a:prstGeom prst="rect">
            <a:avLst/>
          </a:prstGeom>
          <a:noFill/>
        </p:spPr>
        <p:txBody>
          <a:bodyPr wrap="square" rtlCol="0">
            <a:spAutoFit/>
          </a:bodyPr>
          <a:lstStyle/>
          <a:p>
            <a:r>
              <a:rPr lang="en-US" b="1" dirty="0" smtClean="0"/>
              <a:t>You go to your new country.</a:t>
            </a:r>
          </a:p>
          <a:p>
            <a:endParaRPr lang="en-US" b="1" dirty="0"/>
          </a:p>
          <a:p>
            <a:r>
              <a:rPr lang="en-US" b="1" dirty="0" smtClean="0"/>
              <a:t>You arrange insurance.</a:t>
            </a:r>
          </a:p>
          <a:p>
            <a:endParaRPr lang="en-US" b="1" dirty="0"/>
          </a:p>
          <a:p>
            <a:r>
              <a:rPr lang="en-US" b="1" dirty="0" smtClean="0"/>
              <a:t>You study and understand what your insurance covers.</a:t>
            </a:r>
          </a:p>
          <a:p>
            <a:endParaRPr lang="en-US" b="1" dirty="0"/>
          </a:p>
          <a:p>
            <a:r>
              <a:rPr lang="en-US" b="1" dirty="0"/>
              <a:t>Be given, and put in your wallet, your insurance card.</a:t>
            </a:r>
          </a:p>
          <a:p>
            <a:endParaRPr lang="en-US" b="1" dirty="0" smtClean="0"/>
          </a:p>
          <a:p>
            <a:r>
              <a:rPr lang="en-US" b="1" dirty="0" smtClean="0"/>
              <a:t>You study and understand which doctors office you will go to, and where it is.</a:t>
            </a:r>
          </a:p>
          <a:p>
            <a:endParaRPr lang="en-US" b="1" dirty="0" smtClean="0"/>
          </a:p>
          <a:p>
            <a:r>
              <a:rPr lang="en-US" b="1" dirty="0" smtClean="0"/>
              <a:t>Place your doctor’s name and number on a label next to your phone, and in your wallet.</a:t>
            </a:r>
          </a:p>
          <a:p>
            <a:endParaRPr lang="en-US" b="1" dirty="0" smtClean="0"/>
          </a:p>
        </p:txBody>
      </p:sp>
      <p:sp>
        <p:nvSpPr>
          <p:cNvPr id="6" name="Rectangle 5"/>
          <p:cNvSpPr/>
          <p:nvPr/>
        </p:nvSpPr>
        <p:spPr>
          <a:xfrm>
            <a:off x="2498286" y="376535"/>
            <a:ext cx="3930308" cy="923330"/>
          </a:xfrm>
          <a:prstGeom prst="rect">
            <a:avLst/>
          </a:prstGeom>
          <a:noFill/>
        </p:spPr>
        <p:txBody>
          <a:bodyPr wrap="none" lIns="91440" tIns="45720" rIns="91440" bIns="45720">
            <a:spAutoFit/>
          </a:bodyPr>
          <a:lstStyle/>
          <a:p>
            <a:pPr algn="ctr"/>
            <a:r>
              <a:rPr lang="en-US" sz="5400" b="1" cap="none" spc="0" dirty="0" smtClean="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endParaRPr lang="en-US" sz="5400" b="1" cap="none" spc="0" dirty="0">
              <a:ln w="25400">
                <a:solidFill>
                  <a:schemeClr val="accent2">
                    <a:satMod val="140000"/>
                  </a:schemeClr>
                </a:solidFill>
                <a:prstDash val="solid"/>
                <a:miter lim="800000"/>
              </a:ln>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4196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21</a:t>
            </a:fld>
            <a:endParaRPr lang="en-US" dirty="0" smtClean="0">
              <a:solidFill>
                <a:srgbClr val="898989"/>
              </a:solidFill>
            </a:endParaRPr>
          </a:p>
        </p:txBody>
      </p:sp>
      <p:sp>
        <p:nvSpPr>
          <p:cNvPr id="2" name="TextBox 1"/>
          <p:cNvSpPr txBox="1"/>
          <p:nvPr/>
        </p:nvSpPr>
        <p:spPr>
          <a:xfrm>
            <a:off x="762000" y="1761530"/>
            <a:ext cx="7848600" cy="2308324"/>
          </a:xfrm>
          <a:prstGeom prst="rect">
            <a:avLst/>
          </a:prstGeom>
          <a:noFill/>
        </p:spPr>
        <p:txBody>
          <a:bodyPr wrap="square" rtlCol="0">
            <a:spAutoFit/>
          </a:bodyPr>
          <a:lstStyle/>
          <a:p>
            <a:endParaRPr lang="en-US" b="1" dirty="0" smtClean="0"/>
          </a:p>
          <a:p>
            <a:r>
              <a:rPr lang="en-US" b="1" dirty="0" smtClean="0"/>
              <a:t>Call the doctor’s office and arrange for them to take you as a patient when, and if required. Yes, do this in advance. They will ask you who referred you and take down your information.</a:t>
            </a:r>
          </a:p>
          <a:p>
            <a:endParaRPr lang="en-US" b="1" dirty="0" smtClean="0"/>
          </a:p>
          <a:p>
            <a:r>
              <a:rPr lang="en-US" b="1" dirty="0" smtClean="0"/>
              <a:t>Live a healthy life.</a:t>
            </a:r>
          </a:p>
          <a:p>
            <a:endParaRPr lang="en-US" b="1" dirty="0"/>
          </a:p>
          <a:p>
            <a:r>
              <a:rPr lang="en-US" b="1" dirty="0" smtClean="0"/>
              <a:t>Get your flu shots each year!!!!!</a:t>
            </a:r>
            <a:endParaRPr lang="en-US" b="1" dirty="0"/>
          </a:p>
        </p:txBody>
      </p:sp>
      <p:sp>
        <p:nvSpPr>
          <p:cNvPr id="6" name="Rectangle 5"/>
          <p:cNvSpPr/>
          <p:nvPr/>
        </p:nvSpPr>
        <p:spPr>
          <a:xfrm>
            <a:off x="2498286" y="376535"/>
            <a:ext cx="3930308" cy="923330"/>
          </a:xfrm>
          <a:prstGeom prst="rect">
            <a:avLst/>
          </a:prstGeom>
          <a:noFill/>
        </p:spPr>
        <p:txBody>
          <a:bodyPr wrap="none" lIns="91440" tIns="45720" rIns="91440" bIns="45720">
            <a:spAutoFit/>
          </a:bodyPr>
          <a:lstStyle/>
          <a:p>
            <a:pPr algn="ctr"/>
            <a:r>
              <a:rPr lang="en-US" sz="5400" b="1" cap="none" spc="0" dirty="0" smtClean="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endParaRPr lang="en-US" sz="5400" b="1" cap="none" spc="0" dirty="0">
              <a:ln w="25400">
                <a:solidFill>
                  <a:schemeClr val="accent2">
                    <a:satMod val="140000"/>
                  </a:schemeClr>
                </a:solidFill>
                <a:prstDash val="solid"/>
                <a:miter lim="800000"/>
              </a:ln>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37081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22</a:t>
            </a:fld>
            <a:endParaRPr lang="en-US" dirty="0" smtClean="0">
              <a:solidFill>
                <a:srgbClr val="898989"/>
              </a:solidFill>
            </a:endParaRPr>
          </a:p>
        </p:txBody>
      </p:sp>
      <p:sp>
        <p:nvSpPr>
          <p:cNvPr id="2" name="TextBox 1"/>
          <p:cNvSpPr txBox="1"/>
          <p:nvPr/>
        </p:nvSpPr>
        <p:spPr>
          <a:xfrm>
            <a:off x="762000" y="1761530"/>
            <a:ext cx="7848600" cy="4616648"/>
          </a:xfrm>
          <a:prstGeom prst="rect">
            <a:avLst/>
          </a:prstGeom>
          <a:noFill/>
        </p:spPr>
        <p:txBody>
          <a:bodyPr wrap="square" rtlCol="0">
            <a:spAutoFit/>
          </a:bodyPr>
          <a:lstStyle/>
          <a:p>
            <a:endParaRPr lang="en-US" b="1" dirty="0" smtClean="0"/>
          </a:p>
          <a:p>
            <a:r>
              <a:rPr lang="en-US" sz="2400" b="1" dirty="0" smtClean="0"/>
              <a:t>Cultural Health Expectations</a:t>
            </a:r>
          </a:p>
          <a:p>
            <a:endParaRPr lang="en-US" b="1" dirty="0" smtClean="0"/>
          </a:p>
          <a:p>
            <a:r>
              <a:rPr lang="en-US" b="1" dirty="0" smtClean="0"/>
              <a:t>Don’t spit.</a:t>
            </a:r>
          </a:p>
          <a:p>
            <a:endParaRPr lang="en-US" b="1" dirty="0"/>
          </a:p>
          <a:p>
            <a:r>
              <a:rPr lang="en-US" b="1" dirty="0" smtClean="0"/>
              <a:t>Don’t make throat noises (outside of the bathroom).</a:t>
            </a:r>
          </a:p>
          <a:p>
            <a:endParaRPr lang="en-US" b="1" dirty="0"/>
          </a:p>
          <a:p>
            <a:r>
              <a:rPr lang="en-US" b="1" dirty="0" smtClean="0"/>
              <a:t>Wash your hands every chance you get.</a:t>
            </a:r>
          </a:p>
          <a:p>
            <a:endParaRPr lang="en-US" b="1" dirty="0"/>
          </a:p>
          <a:p>
            <a:r>
              <a:rPr lang="en-US" b="1" dirty="0" smtClean="0"/>
              <a:t>When a friend or someone near you sneezes, say bless you.</a:t>
            </a:r>
          </a:p>
          <a:p>
            <a:endParaRPr lang="en-US" b="1" dirty="0"/>
          </a:p>
          <a:p>
            <a:r>
              <a:rPr lang="en-US" b="1" dirty="0" smtClean="0"/>
              <a:t>Ladies, carry a small packet of wet wipes, Kleenex and hand sanitizer.</a:t>
            </a:r>
          </a:p>
          <a:p>
            <a:endParaRPr lang="en-US" b="1" dirty="0"/>
          </a:p>
          <a:p>
            <a:r>
              <a:rPr lang="en-US" b="1" dirty="0" smtClean="0"/>
              <a:t>Cover your mouth with your arm when you sneeze.</a:t>
            </a:r>
          </a:p>
          <a:p>
            <a:endParaRPr lang="en-US" b="1" dirty="0"/>
          </a:p>
          <a:p>
            <a:r>
              <a:rPr lang="en-US" b="1" dirty="0" smtClean="0"/>
              <a:t>Ladies, a small amount of perfume is expected.</a:t>
            </a:r>
          </a:p>
        </p:txBody>
      </p:sp>
      <p:sp>
        <p:nvSpPr>
          <p:cNvPr id="6" name="Rectangle 5"/>
          <p:cNvSpPr/>
          <p:nvPr/>
        </p:nvSpPr>
        <p:spPr>
          <a:xfrm>
            <a:off x="2498286" y="376535"/>
            <a:ext cx="3930308" cy="923330"/>
          </a:xfrm>
          <a:prstGeom prst="rect">
            <a:avLst/>
          </a:prstGeom>
          <a:noFill/>
        </p:spPr>
        <p:txBody>
          <a:bodyPr wrap="none" lIns="91440" tIns="45720" rIns="91440" bIns="45720">
            <a:spAutoFit/>
          </a:bodyPr>
          <a:lstStyle/>
          <a:p>
            <a:pPr algn="ctr"/>
            <a:r>
              <a:rPr lang="en-US" sz="5400" b="1" cap="none" spc="0" dirty="0" smtClean="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endParaRPr lang="en-US" sz="5400" b="1" cap="none" spc="0" dirty="0">
              <a:ln w="25400">
                <a:solidFill>
                  <a:schemeClr val="accent2">
                    <a:satMod val="140000"/>
                  </a:schemeClr>
                </a:solidFill>
                <a:prstDash val="solid"/>
                <a:miter lim="800000"/>
              </a:ln>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81592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23</a:t>
            </a:fld>
            <a:endParaRPr lang="en-US" dirty="0" smtClean="0">
              <a:solidFill>
                <a:srgbClr val="898989"/>
              </a:solidFill>
            </a:endParaRPr>
          </a:p>
        </p:txBody>
      </p:sp>
      <p:sp>
        <p:nvSpPr>
          <p:cNvPr id="2" name="TextBox 1"/>
          <p:cNvSpPr txBox="1"/>
          <p:nvPr/>
        </p:nvSpPr>
        <p:spPr>
          <a:xfrm>
            <a:off x="762000" y="1756940"/>
            <a:ext cx="7848600" cy="2862322"/>
          </a:xfrm>
          <a:prstGeom prst="rect">
            <a:avLst/>
          </a:prstGeom>
          <a:noFill/>
        </p:spPr>
        <p:txBody>
          <a:bodyPr wrap="square" rtlCol="0">
            <a:spAutoFit/>
          </a:bodyPr>
          <a:lstStyle/>
          <a:p>
            <a:endParaRPr lang="en-US" b="1" dirty="0" smtClean="0"/>
          </a:p>
          <a:p>
            <a:r>
              <a:rPr lang="en-US" b="1" dirty="0"/>
              <a:t>Ladies and Gentlemen, use deodorant. </a:t>
            </a:r>
          </a:p>
          <a:p>
            <a:endParaRPr lang="en-US" b="1" dirty="0" smtClean="0"/>
          </a:p>
          <a:p>
            <a:r>
              <a:rPr lang="en-US" b="1" dirty="0" smtClean="0"/>
              <a:t>Bath Daily.</a:t>
            </a:r>
          </a:p>
          <a:p>
            <a:endParaRPr lang="en-US" b="1" dirty="0"/>
          </a:p>
          <a:p>
            <a:r>
              <a:rPr lang="en-US" b="1" dirty="0" smtClean="0"/>
              <a:t>Wash clothes frequently.  </a:t>
            </a:r>
          </a:p>
          <a:p>
            <a:endParaRPr lang="en-US" b="1" dirty="0"/>
          </a:p>
          <a:p>
            <a:r>
              <a:rPr lang="en-US" b="1" dirty="0" smtClean="0"/>
              <a:t>Never litter.</a:t>
            </a:r>
          </a:p>
          <a:p>
            <a:endParaRPr lang="en-US" b="1" dirty="0" smtClean="0"/>
          </a:p>
          <a:p>
            <a:r>
              <a:rPr lang="en-US" b="1" dirty="0" smtClean="0"/>
              <a:t>Don’t share utensils. </a:t>
            </a:r>
            <a:endParaRPr lang="en-US" b="1" dirty="0"/>
          </a:p>
        </p:txBody>
      </p:sp>
      <p:sp>
        <p:nvSpPr>
          <p:cNvPr id="6" name="Rectangle 5"/>
          <p:cNvSpPr/>
          <p:nvPr/>
        </p:nvSpPr>
        <p:spPr>
          <a:xfrm>
            <a:off x="2498286" y="376535"/>
            <a:ext cx="3930308" cy="923330"/>
          </a:xfrm>
          <a:prstGeom prst="rect">
            <a:avLst/>
          </a:prstGeom>
          <a:noFill/>
        </p:spPr>
        <p:txBody>
          <a:bodyPr wrap="none" lIns="91440" tIns="45720" rIns="91440" bIns="45720">
            <a:spAutoFit/>
          </a:bodyPr>
          <a:lstStyle/>
          <a:p>
            <a:pPr algn="ctr"/>
            <a:r>
              <a:rPr lang="en-US" sz="5400" b="1" cap="none" spc="0" dirty="0" smtClean="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endParaRPr lang="en-US" sz="5400" b="1" cap="none" spc="0" dirty="0">
              <a:ln w="25400">
                <a:solidFill>
                  <a:schemeClr val="accent2">
                    <a:satMod val="140000"/>
                  </a:schemeClr>
                </a:solidFill>
                <a:prstDash val="solid"/>
                <a:miter lim="800000"/>
              </a:ln>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01133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24</a:t>
            </a:fld>
            <a:endParaRPr lang="en-US" dirty="0" smtClean="0">
              <a:solidFill>
                <a:srgbClr val="898989"/>
              </a:solidFill>
            </a:endParaRPr>
          </a:p>
        </p:txBody>
      </p:sp>
      <p:sp>
        <p:nvSpPr>
          <p:cNvPr id="2" name="TextBox 1"/>
          <p:cNvSpPr txBox="1"/>
          <p:nvPr/>
        </p:nvSpPr>
        <p:spPr>
          <a:xfrm>
            <a:off x="838200" y="2209800"/>
            <a:ext cx="6858000" cy="3108543"/>
          </a:xfrm>
          <a:prstGeom prst="rect">
            <a:avLst/>
          </a:prstGeom>
          <a:noFill/>
        </p:spPr>
        <p:txBody>
          <a:bodyPr wrap="square" rtlCol="0">
            <a:spAutoFit/>
          </a:bodyPr>
          <a:lstStyle/>
          <a:p>
            <a:r>
              <a:rPr lang="en-US" sz="2800" dirty="0" smtClean="0"/>
              <a:t>Medical care is different in different countries</a:t>
            </a:r>
          </a:p>
          <a:p>
            <a:endParaRPr lang="en-US" sz="2800" dirty="0"/>
          </a:p>
          <a:p>
            <a:r>
              <a:rPr lang="en-US" sz="2800" dirty="0" smtClean="0"/>
              <a:t>Of course the level of care is different based on the equipment, training and medicine available.</a:t>
            </a:r>
          </a:p>
          <a:p>
            <a:endParaRPr lang="en-US" sz="2800" dirty="0"/>
          </a:p>
          <a:p>
            <a:r>
              <a:rPr lang="en-US" sz="2800" dirty="0" smtClean="0"/>
              <a:t>But……………….</a:t>
            </a:r>
          </a:p>
        </p:txBody>
      </p:sp>
      <p:sp>
        <p:nvSpPr>
          <p:cNvPr id="6" name="Rectangle 5"/>
          <p:cNvSpPr/>
          <p:nvPr/>
        </p:nvSpPr>
        <p:spPr>
          <a:xfrm>
            <a:off x="2498286" y="376535"/>
            <a:ext cx="3930308" cy="923330"/>
          </a:xfrm>
          <a:prstGeom prst="rect">
            <a:avLst/>
          </a:prstGeom>
          <a:noFill/>
        </p:spPr>
        <p:txBody>
          <a:bodyPr wrap="none" lIns="91440" tIns="45720" rIns="91440" bIns="45720">
            <a:spAutoFit/>
          </a:bodyPr>
          <a:lstStyle/>
          <a:p>
            <a:pPr algn="ctr"/>
            <a:r>
              <a:rPr lang="en-US" sz="5400" b="1" cap="none" spc="0" dirty="0" smtClean="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endParaRPr lang="en-US" sz="5400" b="1" cap="none" spc="0" dirty="0">
              <a:ln w="25400">
                <a:solidFill>
                  <a:schemeClr val="accent2">
                    <a:satMod val="140000"/>
                  </a:schemeClr>
                </a:solidFill>
                <a:prstDash val="solid"/>
                <a:miter lim="800000"/>
              </a:ln>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56292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25</a:t>
            </a:fld>
            <a:endParaRPr lang="en-US" dirty="0" smtClean="0">
              <a:solidFill>
                <a:srgbClr val="898989"/>
              </a:solidFill>
            </a:endParaRPr>
          </a:p>
        </p:txBody>
      </p:sp>
      <p:sp>
        <p:nvSpPr>
          <p:cNvPr id="2" name="TextBox 1"/>
          <p:cNvSpPr txBox="1"/>
          <p:nvPr/>
        </p:nvSpPr>
        <p:spPr>
          <a:xfrm>
            <a:off x="13771" y="1295400"/>
            <a:ext cx="8801559" cy="5139869"/>
          </a:xfrm>
          <a:prstGeom prst="rect">
            <a:avLst/>
          </a:prstGeom>
          <a:noFill/>
        </p:spPr>
        <p:txBody>
          <a:bodyPr wrap="square" rtlCol="0">
            <a:spAutoFit/>
          </a:bodyPr>
          <a:lstStyle/>
          <a:p>
            <a:r>
              <a:rPr lang="en-US" sz="2400" b="1" dirty="0" smtClean="0"/>
              <a:t>Culture plays a part in what is locally viewed as a good doctor.</a:t>
            </a:r>
          </a:p>
          <a:p>
            <a:endParaRPr lang="en-US" sz="2400" b="1" dirty="0"/>
          </a:p>
          <a:p>
            <a:r>
              <a:rPr lang="en-US" sz="2400" b="1" dirty="0" smtClean="0"/>
              <a:t>Lets say you have a sore throat: </a:t>
            </a:r>
          </a:p>
          <a:p>
            <a:endParaRPr lang="en-US" sz="2400" b="1" dirty="0"/>
          </a:p>
          <a:p>
            <a:r>
              <a:rPr lang="en-US" sz="2400" b="1" i="1" dirty="0" smtClean="0">
                <a:solidFill>
                  <a:schemeClr val="accent1">
                    <a:lumMod val="75000"/>
                  </a:schemeClr>
                </a:solidFill>
              </a:rPr>
              <a:t>England: </a:t>
            </a:r>
            <a:r>
              <a:rPr lang="en-US" sz="2400" b="1" dirty="0" smtClean="0"/>
              <a:t>The doctor will check you out, discuss with you the exact problem, tell you to go home and tough it out. No Pills, discussion: verdict: Good doctor.</a:t>
            </a:r>
          </a:p>
          <a:p>
            <a:endParaRPr lang="en-US" sz="2400" b="1" dirty="0"/>
          </a:p>
          <a:p>
            <a:r>
              <a:rPr lang="en-US" sz="2400" b="1" i="1" dirty="0" smtClean="0">
                <a:solidFill>
                  <a:srgbClr val="C00000"/>
                </a:solidFill>
              </a:rPr>
              <a:t>Australia: </a:t>
            </a:r>
            <a:r>
              <a:rPr lang="en-US" sz="2400" b="1" dirty="0"/>
              <a:t>The doctor will check you out, discuss with you the exact problem, </a:t>
            </a:r>
            <a:r>
              <a:rPr lang="en-US" sz="2400" b="1" dirty="0" smtClean="0"/>
              <a:t>give a mild pain killer pill, tell </a:t>
            </a:r>
            <a:r>
              <a:rPr lang="en-US" sz="2400" b="1" dirty="0"/>
              <a:t>you to go home and </a:t>
            </a:r>
            <a:r>
              <a:rPr lang="en-US" sz="2400" b="1" dirty="0" smtClean="0"/>
              <a:t>wait. Few Pills</a:t>
            </a:r>
            <a:r>
              <a:rPr lang="en-US" sz="2400" b="1" dirty="0"/>
              <a:t>, discussion: verdict: Good doctor.</a:t>
            </a:r>
          </a:p>
          <a:p>
            <a:endParaRPr lang="en-US" sz="2800" dirty="0" smtClean="0"/>
          </a:p>
          <a:p>
            <a:endParaRPr lang="en-US" dirty="0"/>
          </a:p>
          <a:p>
            <a:endParaRPr lang="en-US" dirty="0"/>
          </a:p>
        </p:txBody>
      </p:sp>
      <p:sp>
        <p:nvSpPr>
          <p:cNvPr id="6" name="Rectangle 5"/>
          <p:cNvSpPr/>
          <p:nvPr/>
        </p:nvSpPr>
        <p:spPr>
          <a:xfrm>
            <a:off x="2498286" y="376535"/>
            <a:ext cx="3930308" cy="923330"/>
          </a:xfrm>
          <a:prstGeom prst="rect">
            <a:avLst/>
          </a:prstGeom>
          <a:noFill/>
        </p:spPr>
        <p:txBody>
          <a:bodyPr wrap="none" lIns="91440" tIns="45720" rIns="91440" bIns="45720">
            <a:spAutoFit/>
          </a:bodyPr>
          <a:lstStyle/>
          <a:p>
            <a:pPr algn="ctr"/>
            <a:r>
              <a:rPr lang="en-US" sz="5400" b="1" cap="none" spc="0" dirty="0" smtClean="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endParaRPr lang="en-US" sz="5400" b="1" cap="none" spc="0" dirty="0">
              <a:ln w="25400">
                <a:solidFill>
                  <a:schemeClr val="accent2">
                    <a:satMod val="140000"/>
                  </a:schemeClr>
                </a:solidFill>
                <a:prstDash val="solid"/>
                <a:miter lim="800000"/>
              </a:ln>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07746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1000"/>
                                        <p:tgtEl>
                                          <p:spTgt spid="2">
                                            <p:txEl>
                                              <p:pRg st="6" end="6"/>
                                            </p:txEl>
                                          </p:spTgt>
                                        </p:tgtEl>
                                      </p:cBhvr>
                                    </p:animEffect>
                                    <p:anim calcmode="lin" valueType="num">
                                      <p:cBhvr>
                                        <p:cTn id="1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26</a:t>
            </a:fld>
            <a:endParaRPr lang="en-US" dirty="0" smtClean="0">
              <a:solidFill>
                <a:srgbClr val="898989"/>
              </a:solidFill>
            </a:endParaRPr>
          </a:p>
        </p:txBody>
      </p:sp>
      <p:sp>
        <p:nvSpPr>
          <p:cNvPr id="2" name="TextBox 1"/>
          <p:cNvSpPr txBox="1"/>
          <p:nvPr/>
        </p:nvSpPr>
        <p:spPr>
          <a:xfrm>
            <a:off x="0" y="1524000"/>
            <a:ext cx="8801559" cy="5139869"/>
          </a:xfrm>
          <a:prstGeom prst="rect">
            <a:avLst/>
          </a:prstGeom>
          <a:noFill/>
        </p:spPr>
        <p:txBody>
          <a:bodyPr wrap="square" rtlCol="0">
            <a:spAutoFit/>
          </a:bodyPr>
          <a:lstStyle/>
          <a:p>
            <a:r>
              <a:rPr lang="en-US" sz="2400" b="1" dirty="0" smtClean="0"/>
              <a:t>Culture plays a part in what is locally viewed as a good doctor.</a:t>
            </a:r>
          </a:p>
          <a:p>
            <a:endParaRPr lang="en-US" sz="2400" b="1" dirty="0"/>
          </a:p>
          <a:p>
            <a:r>
              <a:rPr lang="en-US" sz="2400" b="1" dirty="0" smtClean="0"/>
              <a:t>Lets say you have a sore throat: </a:t>
            </a:r>
          </a:p>
          <a:p>
            <a:endParaRPr lang="en-US" sz="2400" b="1" dirty="0"/>
          </a:p>
          <a:p>
            <a:r>
              <a:rPr lang="en-US" sz="2400" b="1" i="1" dirty="0" smtClean="0">
                <a:solidFill>
                  <a:srgbClr val="FF0000"/>
                </a:solidFill>
              </a:rPr>
              <a:t>America: </a:t>
            </a:r>
            <a:r>
              <a:rPr lang="en-US" sz="2400" b="1" dirty="0" smtClean="0"/>
              <a:t>The doctor will check out quickly, order expensive tests, give you a pain killer and Antibiotic. Antibiotics, Pain Pills, tests for serious problems. No discussion: verdict: Good doctor.</a:t>
            </a:r>
          </a:p>
          <a:p>
            <a:endParaRPr lang="en-US" sz="2400" b="1" dirty="0"/>
          </a:p>
          <a:p>
            <a:r>
              <a:rPr lang="en-US" sz="2400" b="1" i="1" dirty="0" smtClean="0">
                <a:solidFill>
                  <a:schemeClr val="accent4">
                    <a:lumMod val="75000"/>
                  </a:schemeClr>
                </a:solidFill>
              </a:rPr>
              <a:t>Hong Kong: </a:t>
            </a:r>
            <a:r>
              <a:rPr lang="en-US" sz="2400" b="1" dirty="0" smtClean="0"/>
              <a:t>The </a:t>
            </a:r>
            <a:r>
              <a:rPr lang="en-US" sz="2400" b="1" dirty="0"/>
              <a:t>doctor will </a:t>
            </a:r>
            <a:r>
              <a:rPr lang="en-US" sz="2400" b="1" dirty="0" smtClean="0"/>
              <a:t>listen for a few seconds, give you lots of pills of all types, including pain killer, Antibiotics, and who knows what. Many Pills</a:t>
            </a:r>
            <a:r>
              <a:rPr lang="en-US" sz="2400" b="1" dirty="0"/>
              <a:t>, </a:t>
            </a:r>
            <a:r>
              <a:rPr lang="en-US" sz="2400" b="1" dirty="0" smtClean="0"/>
              <a:t>No discussion</a:t>
            </a:r>
            <a:r>
              <a:rPr lang="en-US" sz="2400" b="1" dirty="0"/>
              <a:t>: verdict: Good doctor.</a:t>
            </a:r>
          </a:p>
          <a:p>
            <a:endParaRPr lang="en-US" sz="2800" dirty="0" smtClean="0"/>
          </a:p>
          <a:p>
            <a:endParaRPr lang="en-US" dirty="0"/>
          </a:p>
          <a:p>
            <a:endParaRPr lang="en-US" dirty="0"/>
          </a:p>
        </p:txBody>
      </p:sp>
      <p:sp>
        <p:nvSpPr>
          <p:cNvPr id="6" name="Rectangle 5"/>
          <p:cNvSpPr/>
          <p:nvPr/>
        </p:nvSpPr>
        <p:spPr>
          <a:xfrm>
            <a:off x="2498286" y="376535"/>
            <a:ext cx="3930308" cy="923330"/>
          </a:xfrm>
          <a:prstGeom prst="rect">
            <a:avLst/>
          </a:prstGeom>
          <a:noFill/>
        </p:spPr>
        <p:txBody>
          <a:bodyPr wrap="none" lIns="91440" tIns="45720" rIns="91440" bIns="45720">
            <a:spAutoFit/>
          </a:bodyPr>
          <a:lstStyle/>
          <a:p>
            <a:pPr algn="ctr"/>
            <a:r>
              <a:rPr lang="en-US" sz="5400" b="1" cap="none" spc="0" dirty="0" smtClean="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endParaRPr lang="en-US" sz="5400" b="1" cap="none" spc="0" dirty="0">
              <a:ln w="25400">
                <a:solidFill>
                  <a:schemeClr val="accent2">
                    <a:satMod val="140000"/>
                  </a:schemeClr>
                </a:solidFill>
                <a:prstDash val="solid"/>
                <a:miter lim="800000"/>
              </a:ln>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66504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circle(in)">
                                      <p:cBhvr>
                                        <p:cTn id="7" dur="20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randombar(horizontal)">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27</a:t>
            </a:fld>
            <a:endParaRPr lang="en-US" dirty="0" smtClean="0">
              <a:solidFill>
                <a:srgbClr val="898989"/>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337379630"/>
              </p:ext>
            </p:extLst>
          </p:nvPr>
        </p:nvGraphicFramePr>
        <p:xfrm>
          <a:off x="381000" y="1752600"/>
          <a:ext cx="8458200" cy="3489960"/>
        </p:xfrm>
        <a:graphic>
          <a:graphicData uri="http://schemas.openxmlformats.org/drawingml/2006/table">
            <a:tbl>
              <a:tblPr>
                <a:tableStyleId>{5C22544A-7EE6-4342-B048-85BDC9FD1C3A}</a:tableStyleId>
              </a:tblPr>
              <a:tblGrid>
                <a:gridCol w="1879373"/>
                <a:gridCol w="1321027"/>
                <a:gridCol w="1219200"/>
                <a:gridCol w="1905000"/>
                <a:gridCol w="2133600"/>
              </a:tblGrid>
              <a:tr h="1092260">
                <a:tc>
                  <a:txBody>
                    <a:bodyPr/>
                    <a:lstStyle/>
                    <a:p>
                      <a:pPr algn="l" fontAlgn="b"/>
                      <a:endParaRPr lang="en-US" sz="800" b="0" i="0" u="none" strike="noStrike" dirty="0">
                        <a:solidFill>
                          <a:srgbClr val="000000"/>
                        </a:solidFill>
                        <a:effectLst/>
                        <a:latin typeface="Calibri"/>
                      </a:endParaRPr>
                    </a:p>
                  </a:txBody>
                  <a:tcPr marL="7339" marR="7339" marT="7339" marB="0" anchor="b"/>
                </a:tc>
                <a:tc gridSpan="4">
                  <a:txBody>
                    <a:bodyPr/>
                    <a:lstStyle/>
                    <a:p>
                      <a:pPr algn="l" fontAlgn="b"/>
                      <a:r>
                        <a:rPr lang="en-US" sz="2000" u="none" strike="noStrike" dirty="0" smtClean="0">
                          <a:solidFill>
                            <a:srgbClr val="FF0000"/>
                          </a:solidFill>
                          <a:effectLst/>
                        </a:rPr>
                        <a:t>                         </a:t>
                      </a:r>
                      <a:r>
                        <a:rPr lang="en-US" sz="3600" u="none" strike="noStrike" dirty="0" smtClean="0">
                          <a:solidFill>
                            <a:srgbClr val="FF0000"/>
                          </a:solidFill>
                          <a:effectLst/>
                        </a:rPr>
                        <a:t>Sore </a:t>
                      </a:r>
                      <a:r>
                        <a:rPr lang="en-US" sz="3600" u="none" strike="noStrike" dirty="0">
                          <a:solidFill>
                            <a:srgbClr val="FF0000"/>
                          </a:solidFill>
                          <a:effectLst/>
                        </a:rPr>
                        <a:t>Throat</a:t>
                      </a:r>
                      <a:endParaRPr lang="en-US" sz="3600" b="0" i="0" u="none" strike="noStrike" dirty="0">
                        <a:solidFill>
                          <a:srgbClr val="FF0000"/>
                        </a:solidFill>
                        <a:effectLst/>
                        <a:latin typeface="Calibri"/>
                      </a:endParaRPr>
                    </a:p>
                  </a:txBody>
                  <a:tcPr marL="7339" marR="7339" marT="7339" marB="0" anchor="b"/>
                </a:tc>
                <a:tc hMerge="1">
                  <a:txBody>
                    <a:bodyPr/>
                    <a:lstStyle/>
                    <a:p>
                      <a:endParaRPr lang="en-US"/>
                    </a:p>
                  </a:txBody>
                  <a:tcPr/>
                </a:tc>
                <a:tc hMerge="1">
                  <a:txBody>
                    <a:bodyPr/>
                    <a:lstStyle/>
                    <a:p>
                      <a:endParaRPr lang="en-US"/>
                    </a:p>
                  </a:txBody>
                  <a:tcPr/>
                </a:tc>
                <a:tc hMerge="1">
                  <a:txBody>
                    <a:bodyPr/>
                    <a:lstStyle/>
                    <a:p>
                      <a:endParaRPr lang="en-US"/>
                    </a:p>
                  </a:txBody>
                  <a:tcPr/>
                </a:tc>
              </a:tr>
              <a:tr h="256869">
                <a:tc>
                  <a:txBody>
                    <a:bodyPr/>
                    <a:lstStyle/>
                    <a:p>
                      <a:pPr algn="l" fontAlgn="b"/>
                      <a:endParaRPr lang="en-US" sz="800" b="0" i="0" u="none" strike="noStrike" dirty="0">
                        <a:solidFill>
                          <a:srgbClr val="000000"/>
                        </a:solidFill>
                        <a:effectLst/>
                        <a:latin typeface="Calibri"/>
                      </a:endParaRPr>
                    </a:p>
                  </a:txBody>
                  <a:tcPr marL="7339" marR="7339" marT="7339" marB="0" anchor="b"/>
                </a:tc>
                <a:tc>
                  <a:txBody>
                    <a:bodyPr/>
                    <a:lstStyle/>
                    <a:p>
                      <a:pPr algn="l" fontAlgn="b"/>
                      <a:r>
                        <a:rPr lang="en-US" sz="2400" b="1" i="1" kern="1200" dirty="0">
                          <a:solidFill>
                            <a:schemeClr val="accent1">
                              <a:lumMod val="75000"/>
                            </a:schemeClr>
                          </a:solidFill>
                          <a:latin typeface="Calibri" pitchFamily="34" charset="0"/>
                          <a:ea typeface="+mn-ea"/>
                          <a:cs typeface="Arial" charset="0"/>
                        </a:rPr>
                        <a:t>England</a:t>
                      </a:r>
                    </a:p>
                  </a:txBody>
                  <a:tcPr marL="7339" marR="7339" marT="7339" marB="0" anchor="b"/>
                </a:tc>
                <a:tc>
                  <a:txBody>
                    <a:bodyPr/>
                    <a:lstStyle/>
                    <a:p>
                      <a:pPr algn="l" fontAlgn="b"/>
                      <a:r>
                        <a:rPr lang="en-US" sz="2400" b="1" i="1" kern="1200" dirty="0">
                          <a:solidFill>
                            <a:srgbClr val="C00000"/>
                          </a:solidFill>
                          <a:latin typeface="Calibri" pitchFamily="34" charset="0"/>
                          <a:ea typeface="+mn-ea"/>
                          <a:cs typeface="Arial" charset="0"/>
                        </a:rPr>
                        <a:t>Australia</a:t>
                      </a:r>
                    </a:p>
                  </a:txBody>
                  <a:tcPr marL="7339" marR="7339" marT="7339" marB="0" anchor="b"/>
                </a:tc>
                <a:tc>
                  <a:txBody>
                    <a:bodyPr/>
                    <a:lstStyle/>
                    <a:p>
                      <a:pPr algn="l" fontAlgn="b"/>
                      <a:r>
                        <a:rPr lang="en-US" sz="2400" b="1" i="1" kern="1200" dirty="0">
                          <a:solidFill>
                            <a:srgbClr val="FF0000"/>
                          </a:solidFill>
                          <a:latin typeface="Calibri" pitchFamily="34" charset="0"/>
                          <a:ea typeface="+mn-ea"/>
                          <a:cs typeface="Arial" charset="0"/>
                        </a:rPr>
                        <a:t>America</a:t>
                      </a:r>
                    </a:p>
                  </a:txBody>
                  <a:tcPr marL="7339" marR="7339" marT="7339" marB="0" anchor="b"/>
                </a:tc>
                <a:tc>
                  <a:txBody>
                    <a:bodyPr/>
                    <a:lstStyle/>
                    <a:p>
                      <a:pPr algn="l" fontAlgn="b"/>
                      <a:r>
                        <a:rPr lang="en-US" sz="2400" b="1" i="1" kern="1200" dirty="0">
                          <a:solidFill>
                            <a:schemeClr val="accent4">
                              <a:lumMod val="75000"/>
                            </a:schemeClr>
                          </a:solidFill>
                          <a:latin typeface="Calibri" pitchFamily="34" charset="0"/>
                          <a:ea typeface="+mn-ea"/>
                          <a:cs typeface="Arial" charset="0"/>
                        </a:rPr>
                        <a:t>Hong Kong</a:t>
                      </a:r>
                    </a:p>
                  </a:txBody>
                  <a:tcPr marL="7339" marR="7339" marT="7339" marB="0" anchor="b"/>
                </a:tc>
              </a:tr>
              <a:tr h="227513">
                <a:tc>
                  <a:txBody>
                    <a:bodyPr/>
                    <a:lstStyle/>
                    <a:p>
                      <a:pPr algn="l" fontAlgn="b"/>
                      <a:r>
                        <a:rPr lang="en-US" sz="1800" u="none" strike="noStrike" dirty="0">
                          <a:solidFill>
                            <a:schemeClr val="accent3">
                              <a:lumMod val="75000"/>
                            </a:schemeClr>
                          </a:solidFill>
                          <a:effectLst/>
                        </a:rPr>
                        <a:t>Time Checking</a:t>
                      </a:r>
                      <a:endParaRPr lang="en-US" sz="1800" b="0" i="0" u="none" strike="noStrike" dirty="0">
                        <a:solidFill>
                          <a:schemeClr val="accent3">
                            <a:lumMod val="75000"/>
                          </a:schemeClr>
                        </a:solidFill>
                        <a:effectLst/>
                        <a:latin typeface="Calibri"/>
                      </a:endParaRPr>
                    </a:p>
                  </a:txBody>
                  <a:tcPr marL="7339" marR="7339" marT="7339" marB="0" anchor="b"/>
                </a:tc>
                <a:tc>
                  <a:txBody>
                    <a:bodyPr/>
                    <a:lstStyle/>
                    <a:p>
                      <a:pPr algn="l" fontAlgn="b"/>
                      <a:r>
                        <a:rPr lang="en-US" sz="1800" u="none" strike="noStrike" dirty="0" smtClean="0">
                          <a:effectLst/>
                        </a:rPr>
                        <a:t>8 </a:t>
                      </a:r>
                      <a:r>
                        <a:rPr lang="en-US" sz="1800" u="none" strike="noStrike" dirty="0">
                          <a:effectLst/>
                        </a:rPr>
                        <a:t>Minutes</a:t>
                      </a:r>
                      <a:endParaRPr lang="en-US" sz="1800" b="0" i="0" u="none" strike="noStrike" dirty="0">
                        <a:solidFill>
                          <a:srgbClr val="000000"/>
                        </a:solidFill>
                        <a:effectLst/>
                        <a:latin typeface="Calibri"/>
                      </a:endParaRPr>
                    </a:p>
                  </a:txBody>
                  <a:tcPr marL="7339" marR="7339" marT="7339" marB="0" anchor="b"/>
                </a:tc>
                <a:tc>
                  <a:txBody>
                    <a:bodyPr/>
                    <a:lstStyle/>
                    <a:p>
                      <a:pPr algn="l" fontAlgn="b"/>
                      <a:r>
                        <a:rPr lang="en-US" sz="1800" u="none" strike="noStrike" dirty="0" smtClean="0">
                          <a:effectLst/>
                        </a:rPr>
                        <a:t>8 </a:t>
                      </a:r>
                      <a:r>
                        <a:rPr lang="en-US" sz="1800" u="none" strike="noStrike" dirty="0">
                          <a:effectLst/>
                        </a:rPr>
                        <a:t>Minutes</a:t>
                      </a:r>
                      <a:endParaRPr lang="en-US" sz="1800" b="0" i="0" u="none" strike="noStrike" dirty="0">
                        <a:solidFill>
                          <a:srgbClr val="000000"/>
                        </a:solidFill>
                        <a:effectLst/>
                        <a:latin typeface="Calibri"/>
                      </a:endParaRPr>
                    </a:p>
                  </a:txBody>
                  <a:tcPr marL="7339" marR="7339" marT="7339" marB="0" anchor="b"/>
                </a:tc>
                <a:tc>
                  <a:txBody>
                    <a:bodyPr/>
                    <a:lstStyle/>
                    <a:p>
                      <a:pPr algn="l" fontAlgn="b"/>
                      <a:r>
                        <a:rPr lang="en-US" sz="1800" u="none" strike="noStrike" dirty="0">
                          <a:effectLst/>
                        </a:rPr>
                        <a:t>3 Minutes</a:t>
                      </a:r>
                      <a:endParaRPr lang="en-US" sz="1800" b="0" i="0" u="none" strike="noStrike" dirty="0">
                        <a:solidFill>
                          <a:srgbClr val="000000"/>
                        </a:solidFill>
                        <a:effectLst/>
                        <a:latin typeface="Calibri"/>
                      </a:endParaRPr>
                    </a:p>
                  </a:txBody>
                  <a:tcPr marL="7339" marR="7339" marT="7339" marB="0" anchor="b"/>
                </a:tc>
                <a:tc>
                  <a:txBody>
                    <a:bodyPr/>
                    <a:lstStyle/>
                    <a:p>
                      <a:pPr algn="l" fontAlgn="b"/>
                      <a:r>
                        <a:rPr lang="en-US" sz="1800" u="none" strike="noStrike" dirty="0">
                          <a:effectLst/>
                        </a:rPr>
                        <a:t>2 Minutes</a:t>
                      </a:r>
                      <a:endParaRPr lang="en-US" sz="1800" b="0" i="0" u="none" strike="noStrike" dirty="0">
                        <a:solidFill>
                          <a:srgbClr val="000000"/>
                        </a:solidFill>
                        <a:effectLst/>
                        <a:latin typeface="Calibri"/>
                      </a:endParaRPr>
                    </a:p>
                  </a:txBody>
                  <a:tcPr marL="7339" marR="7339" marT="7339" marB="0" anchor="b"/>
                </a:tc>
              </a:tr>
              <a:tr h="227513">
                <a:tc>
                  <a:txBody>
                    <a:bodyPr/>
                    <a:lstStyle/>
                    <a:p>
                      <a:pPr algn="l" fontAlgn="b"/>
                      <a:r>
                        <a:rPr lang="en-US" sz="1800" u="none" strike="noStrike" dirty="0">
                          <a:solidFill>
                            <a:schemeClr val="accent3">
                              <a:lumMod val="75000"/>
                            </a:schemeClr>
                          </a:solidFill>
                          <a:effectLst/>
                        </a:rPr>
                        <a:t>Pills</a:t>
                      </a:r>
                      <a:endParaRPr lang="en-US" sz="1800" b="0" i="0" u="none" strike="noStrike" dirty="0">
                        <a:solidFill>
                          <a:schemeClr val="accent3">
                            <a:lumMod val="75000"/>
                          </a:schemeClr>
                        </a:solidFill>
                        <a:effectLst/>
                        <a:latin typeface="Calibri"/>
                      </a:endParaRPr>
                    </a:p>
                  </a:txBody>
                  <a:tcPr marL="7339" marR="7339" marT="7339" marB="0" anchor="b"/>
                </a:tc>
                <a:tc>
                  <a:txBody>
                    <a:bodyPr/>
                    <a:lstStyle/>
                    <a:p>
                      <a:pPr algn="l" fontAlgn="b"/>
                      <a:r>
                        <a:rPr lang="en-US" sz="1800" u="none" strike="noStrike" dirty="0">
                          <a:effectLst/>
                        </a:rPr>
                        <a:t>No</a:t>
                      </a:r>
                      <a:endParaRPr lang="en-US" sz="1800" b="0" i="0" u="none" strike="noStrike" dirty="0">
                        <a:solidFill>
                          <a:srgbClr val="000000"/>
                        </a:solidFill>
                        <a:effectLst/>
                        <a:latin typeface="Calibri"/>
                      </a:endParaRPr>
                    </a:p>
                  </a:txBody>
                  <a:tcPr marL="7339" marR="7339" marT="7339" marB="0" anchor="b"/>
                </a:tc>
                <a:tc>
                  <a:txBody>
                    <a:bodyPr/>
                    <a:lstStyle/>
                    <a:p>
                      <a:pPr algn="l" fontAlgn="b"/>
                      <a:r>
                        <a:rPr lang="en-US" sz="1800" u="none" strike="noStrike" dirty="0">
                          <a:effectLst/>
                        </a:rPr>
                        <a:t>Few</a:t>
                      </a:r>
                      <a:endParaRPr lang="en-US" sz="1800" b="0" i="0" u="none" strike="noStrike" dirty="0">
                        <a:solidFill>
                          <a:srgbClr val="000000"/>
                        </a:solidFill>
                        <a:effectLst/>
                        <a:latin typeface="Calibri"/>
                      </a:endParaRPr>
                    </a:p>
                  </a:txBody>
                  <a:tcPr marL="7339" marR="7339" marT="7339" marB="0" anchor="b"/>
                </a:tc>
                <a:tc>
                  <a:txBody>
                    <a:bodyPr/>
                    <a:lstStyle/>
                    <a:p>
                      <a:pPr algn="l" fontAlgn="b"/>
                      <a:r>
                        <a:rPr lang="en-US" sz="1800" u="none" strike="noStrike" dirty="0">
                          <a:effectLst/>
                        </a:rPr>
                        <a:t>Anti-B and Pain</a:t>
                      </a:r>
                      <a:endParaRPr lang="en-US" sz="1800" b="0" i="0" u="none" strike="noStrike" dirty="0">
                        <a:solidFill>
                          <a:srgbClr val="000000"/>
                        </a:solidFill>
                        <a:effectLst/>
                        <a:latin typeface="Calibri"/>
                      </a:endParaRPr>
                    </a:p>
                  </a:txBody>
                  <a:tcPr marL="7339" marR="7339" marT="7339" marB="0" anchor="b"/>
                </a:tc>
                <a:tc>
                  <a:txBody>
                    <a:bodyPr/>
                    <a:lstStyle/>
                    <a:p>
                      <a:pPr algn="l" fontAlgn="b"/>
                      <a:r>
                        <a:rPr lang="en-US" sz="1800" u="none" strike="noStrike" dirty="0" smtClean="0">
                          <a:effectLst/>
                        </a:rPr>
                        <a:t>Anti-B, Pain, </a:t>
                      </a:r>
                      <a:r>
                        <a:rPr lang="en-US" sz="1800" u="none" strike="noStrike" dirty="0">
                          <a:effectLst/>
                        </a:rPr>
                        <a:t>more</a:t>
                      </a:r>
                      <a:endParaRPr lang="en-US" sz="1800" b="0" i="0" u="none" strike="noStrike" dirty="0">
                        <a:solidFill>
                          <a:srgbClr val="000000"/>
                        </a:solidFill>
                        <a:effectLst/>
                        <a:latin typeface="Calibri"/>
                      </a:endParaRPr>
                    </a:p>
                  </a:txBody>
                  <a:tcPr marL="7339" marR="7339" marT="7339" marB="0" anchor="b"/>
                </a:tc>
              </a:tr>
              <a:tr h="227513">
                <a:tc>
                  <a:txBody>
                    <a:bodyPr/>
                    <a:lstStyle/>
                    <a:p>
                      <a:pPr algn="l" fontAlgn="b"/>
                      <a:r>
                        <a:rPr lang="en-US" sz="1800" u="none" strike="noStrike" dirty="0">
                          <a:solidFill>
                            <a:schemeClr val="accent3">
                              <a:lumMod val="75000"/>
                            </a:schemeClr>
                          </a:solidFill>
                          <a:effectLst/>
                        </a:rPr>
                        <a:t>Other tests</a:t>
                      </a:r>
                      <a:endParaRPr lang="en-US" sz="1800" b="0" i="0" u="none" strike="noStrike" dirty="0">
                        <a:solidFill>
                          <a:schemeClr val="accent3">
                            <a:lumMod val="75000"/>
                          </a:schemeClr>
                        </a:solidFill>
                        <a:effectLst/>
                        <a:latin typeface="Calibri"/>
                      </a:endParaRPr>
                    </a:p>
                  </a:txBody>
                  <a:tcPr marL="7339" marR="7339" marT="7339" marB="0" anchor="b"/>
                </a:tc>
                <a:tc>
                  <a:txBody>
                    <a:bodyPr/>
                    <a:lstStyle/>
                    <a:p>
                      <a:pPr algn="l" fontAlgn="b"/>
                      <a:r>
                        <a:rPr lang="en-US" sz="1800" u="none" strike="noStrike" dirty="0">
                          <a:effectLst/>
                        </a:rPr>
                        <a:t>No</a:t>
                      </a:r>
                      <a:endParaRPr lang="en-US" sz="1800" b="0" i="0" u="none" strike="noStrike" dirty="0">
                        <a:solidFill>
                          <a:srgbClr val="000000"/>
                        </a:solidFill>
                        <a:effectLst/>
                        <a:latin typeface="Calibri"/>
                      </a:endParaRPr>
                    </a:p>
                  </a:txBody>
                  <a:tcPr marL="7339" marR="7339" marT="7339" marB="0" anchor="b"/>
                </a:tc>
                <a:tc>
                  <a:txBody>
                    <a:bodyPr/>
                    <a:lstStyle/>
                    <a:p>
                      <a:pPr algn="l" fontAlgn="b"/>
                      <a:r>
                        <a:rPr lang="en-US" sz="1800" u="none" strike="noStrike" dirty="0">
                          <a:effectLst/>
                        </a:rPr>
                        <a:t>No</a:t>
                      </a:r>
                      <a:endParaRPr lang="en-US" sz="1800" b="0" i="0" u="none" strike="noStrike" dirty="0">
                        <a:solidFill>
                          <a:srgbClr val="000000"/>
                        </a:solidFill>
                        <a:effectLst/>
                        <a:latin typeface="Calibri"/>
                      </a:endParaRPr>
                    </a:p>
                  </a:txBody>
                  <a:tcPr marL="7339" marR="7339" marT="7339" marB="0" anchor="b"/>
                </a:tc>
                <a:tc>
                  <a:txBody>
                    <a:bodyPr/>
                    <a:lstStyle/>
                    <a:p>
                      <a:pPr algn="l" fontAlgn="b"/>
                      <a:r>
                        <a:rPr lang="en-US" sz="1800" u="none" strike="noStrike" dirty="0" smtClean="0">
                          <a:effectLst/>
                        </a:rPr>
                        <a:t>Blood, </a:t>
                      </a:r>
                      <a:r>
                        <a:rPr lang="en-US" sz="1800" u="none" strike="noStrike" dirty="0">
                          <a:effectLst/>
                        </a:rPr>
                        <a:t>Throat Swab</a:t>
                      </a:r>
                      <a:endParaRPr lang="en-US" sz="1800" b="0" i="0" u="none" strike="noStrike" dirty="0">
                        <a:solidFill>
                          <a:srgbClr val="000000"/>
                        </a:solidFill>
                        <a:effectLst/>
                        <a:latin typeface="Calibri"/>
                      </a:endParaRPr>
                    </a:p>
                  </a:txBody>
                  <a:tcPr marL="7339" marR="7339" marT="7339" marB="0" anchor="b"/>
                </a:tc>
                <a:tc>
                  <a:txBody>
                    <a:bodyPr/>
                    <a:lstStyle/>
                    <a:p>
                      <a:pPr algn="l" fontAlgn="b"/>
                      <a:r>
                        <a:rPr lang="en-US" sz="1800" u="none" strike="noStrike" dirty="0">
                          <a:effectLst/>
                        </a:rPr>
                        <a:t>No</a:t>
                      </a:r>
                      <a:endParaRPr lang="en-US" sz="1800" b="0" i="0" u="none" strike="noStrike" dirty="0">
                        <a:solidFill>
                          <a:srgbClr val="000000"/>
                        </a:solidFill>
                        <a:effectLst/>
                        <a:latin typeface="Calibri"/>
                      </a:endParaRPr>
                    </a:p>
                  </a:txBody>
                  <a:tcPr marL="7339" marR="7339" marT="7339" marB="0" anchor="b"/>
                </a:tc>
              </a:tr>
              <a:tr h="227513">
                <a:tc>
                  <a:txBody>
                    <a:bodyPr/>
                    <a:lstStyle/>
                    <a:p>
                      <a:pPr algn="l" fontAlgn="b"/>
                      <a:r>
                        <a:rPr lang="en-US" sz="1800" u="none" strike="noStrike" dirty="0">
                          <a:solidFill>
                            <a:schemeClr val="accent3">
                              <a:lumMod val="75000"/>
                            </a:schemeClr>
                          </a:solidFill>
                          <a:effectLst/>
                        </a:rPr>
                        <a:t>Time with Doctor</a:t>
                      </a:r>
                      <a:endParaRPr lang="en-US" sz="1800" b="0" i="0" u="none" strike="noStrike" dirty="0">
                        <a:solidFill>
                          <a:schemeClr val="accent3">
                            <a:lumMod val="75000"/>
                          </a:schemeClr>
                        </a:solidFill>
                        <a:effectLst/>
                        <a:latin typeface="Calibri"/>
                      </a:endParaRPr>
                    </a:p>
                  </a:txBody>
                  <a:tcPr marL="7339" marR="7339" marT="7339" marB="0" anchor="b"/>
                </a:tc>
                <a:tc>
                  <a:txBody>
                    <a:bodyPr/>
                    <a:lstStyle/>
                    <a:p>
                      <a:pPr algn="l" fontAlgn="b"/>
                      <a:r>
                        <a:rPr lang="en-US" sz="1800" u="none" strike="noStrike" dirty="0" smtClean="0">
                          <a:effectLst/>
                        </a:rPr>
                        <a:t>13 </a:t>
                      </a:r>
                      <a:r>
                        <a:rPr lang="en-US" sz="1800" u="none" strike="noStrike" dirty="0">
                          <a:effectLst/>
                        </a:rPr>
                        <a:t>Minutes</a:t>
                      </a:r>
                      <a:endParaRPr lang="en-US" sz="1800" b="0" i="0" u="none" strike="noStrike" dirty="0">
                        <a:solidFill>
                          <a:srgbClr val="000000"/>
                        </a:solidFill>
                        <a:effectLst/>
                        <a:latin typeface="Calibri"/>
                      </a:endParaRPr>
                    </a:p>
                  </a:txBody>
                  <a:tcPr marL="7339" marR="7339" marT="7339" marB="0" anchor="b"/>
                </a:tc>
                <a:tc>
                  <a:txBody>
                    <a:bodyPr/>
                    <a:lstStyle/>
                    <a:p>
                      <a:pPr algn="l" fontAlgn="b"/>
                      <a:r>
                        <a:rPr lang="en-US" sz="1800" u="none" strike="noStrike" dirty="0" smtClean="0">
                          <a:effectLst/>
                        </a:rPr>
                        <a:t>13 </a:t>
                      </a:r>
                      <a:r>
                        <a:rPr lang="en-US" sz="1800" u="none" strike="noStrike" dirty="0">
                          <a:effectLst/>
                        </a:rPr>
                        <a:t>Minutes</a:t>
                      </a:r>
                      <a:endParaRPr lang="en-US" sz="1800" b="0" i="0" u="none" strike="noStrike" dirty="0">
                        <a:solidFill>
                          <a:srgbClr val="000000"/>
                        </a:solidFill>
                        <a:effectLst/>
                        <a:latin typeface="Calibri"/>
                      </a:endParaRPr>
                    </a:p>
                  </a:txBody>
                  <a:tcPr marL="7339" marR="7339" marT="7339" marB="0" anchor="b"/>
                </a:tc>
                <a:tc>
                  <a:txBody>
                    <a:bodyPr/>
                    <a:lstStyle/>
                    <a:p>
                      <a:pPr algn="l" fontAlgn="b"/>
                      <a:r>
                        <a:rPr lang="en-US" sz="1800" u="none" strike="noStrike" dirty="0">
                          <a:effectLst/>
                        </a:rPr>
                        <a:t>5 Minutes</a:t>
                      </a:r>
                      <a:endParaRPr lang="en-US" sz="1800" b="0" i="0" u="none" strike="noStrike" dirty="0">
                        <a:solidFill>
                          <a:srgbClr val="000000"/>
                        </a:solidFill>
                        <a:effectLst/>
                        <a:latin typeface="Calibri"/>
                      </a:endParaRPr>
                    </a:p>
                  </a:txBody>
                  <a:tcPr marL="7339" marR="7339" marT="7339" marB="0" anchor="b"/>
                </a:tc>
                <a:tc>
                  <a:txBody>
                    <a:bodyPr/>
                    <a:lstStyle/>
                    <a:p>
                      <a:pPr algn="l" fontAlgn="b"/>
                      <a:r>
                        <a:rPr lang="en-US" sz="1800" u="none" strike="noStrike" dirty="0">
                          <a:effectLst/>
                        </a:rPr>
                        <a:t>3-4 Minutes</a:t>
                      </a:r>
                      <a:endParaRPr lang="en-US" sz="1800" b="0" i="0" u="none" strike="noStrike" dirty="0">
                        <a:solidFill>
                          <a:srgbClr val="000000"/>
                        </a:solidFill>
                        <a:effectLst/>
                        <a:latin typeface="Calibri"/>
                      </a:endParaRPr>
                    </a:p>
                  </a:txBody>
                  <a:tcPr marL="7339" marR="7339" marT="7339" marB="0" anchor="b"/>
                </a:tc>
              </a:tr>
              <a:tr h="227513">
                <a:tc>
                  <a:txBody>
                    <a:bodyPr/>
                    <a:lstStyle/>
                    <a:p>
                      <a:pPr algn="l" fontAlgn="b"/>
                      <a:r>
                        <a:rPr lang="en-US" sz="1800" u="none" strike="noStrike" dirty="0">
                          <a:solidFill>
                            <a:schemeClr val="accent3">
                              <a:lumMod val="75000"/>
                            </a:schemeClr>
                          </a:solidFill>
                          <a:effectLst/>
                        </a:rPr>
                        <a:t>Blood </a:t>
                      </a:r>
                      <a:r>
                        <a:rPr lang="en-US" sz="1800" u="none" strike="noStrike" dirty="0" smtClean="0">
                          <a:solidFill>
                            <a:schemeClr val="accent3">
                              <a:lumMod val="75000"/>
                            </a:schemeClr>
                          </a:solidFill>
                          <a:effectLst/>
                        </a:rPr>
                        <a:t>Pressure</a:t>
                      </a:r>
                      <a:endParaRPr lang="en-US" sz="1800" b="0" i="0" u="none" strike="noStrike" dirty="0">
                        <a:solidFill>
                          <a:schemeClr val="accent3">
                            <a:lumMod val="75000"/>
                          </a:schemeClr>
                        </a:solidFill>
                        <a:effectLst/>
                        <a:latin typeface="Calibri"/>
                      </a:endParaRPr>
                    </a:p>
                  </a:txBody>
                  <a:tcPr marL="7339" marR="7339" marT="7339" marB="0" anchor="b"/>
                </a:tc>
                <a:tc>
                  <a:txBody>
                    <a:bodyPr/>
                    <a:lstStyle/>
                    <a:p>
                      <a:pPr algn="l" fontAlgn="b"/>
                      <a:r>
                        <a:rPr lang="en-US" sz="1800" u="none" strike="noStrike" dirty="0">
                          <a:effectLst/>
                        </a:rPr>
                        <a:t>Yes</a:t>
                      </a:r>
                      <a:endParaRPr lang="en-US" sz="1800" b="0" i="0" u="none" strike="noStrike" dirty="0">
                        <a:solidFill>
                          <a:srgbClr val="000000"/>
                        </a:solidFill>
                        <a:effectLst/>
                        <a:latin typeface="Calibri"/>
                      </a:endParaRPr>
                    </a:p>
                  </a:txBody>
                  <a:tcPr marL="7339" marR="7339" marT="7339" marB="0" anchor="b"/>
                </a:tc>
                <a:tc>
                  <a:txBody>
                    <a:bodyPr/>
                    <a:lstStyle/>
                    <a:p>
                      <a:pPr algn="l" fontAlgn="b"/>
                      <a:r>
                        <a:rPr lang="en-US" sz="1800" u="none" strike="noStrike" dirty="0">
                          <a:effectLst/>
                        </a:rPr>
                        <a:t>Yes</a:t>
                      </a:r>
                      <a:endParaRPr lang="en-US" sz="1800" b="0" i="0" u="none" strike="noStrike" dirty="0">
                        <a:solidFill>
                          <a:srgbClr val="000000"/>
                        </a:solidFill>
                        <a:effectLst/>
                        <a:latin typeface="Calibri"/>
                      </a:endParaRPr>
                    </a:p>
                  </a:txBody>
                  <a:tcPr marL="7339" marR="7339" marT="7339" marB="0" anchor="b"/>
                </a:tc>
                <a:tc>
                  <a:txBody>
                    <a:bodyPr/>
                    <a:lstStyle/>
                    <a:p>
                      <a:pPr algn="l" fontAlgn="b"/>
                      <a:r>
                        <a:rPr lang="en-US" sz="1800" u="none" strike="noStrike" dirty="0">
                          <a:effectLst/>
                        </a:rPr>
                        <a:t>Yes</a:t>
                      </a:r>
                      <a:endParaRPr lang="en-US" sz="1800" b="0" i="0" u="none" strike="noStrike" dirty="0">
                        <a:solidFill>
                          <a:srgbClr val="000000"/>
                        </a:solidFill>
                        <a:effectLst/>
                        <a:latin typeface="Calibri"/>
                      </a:endParaRPr>
                    </a:p>
                  </a:txBody>
                  <a:tcPr marL="7339" marR="7339" marT="7339" marB="0" anchor="b"/>
                </a:tc>
                <a:tc>
                  <a:txBody>
                    <a:bodyPr/>
                    <a:lstStyle/>
                    <a:p>
                      <a:pPr algn="l" fontAlgn="b"/>
                      <a:r>
                        <a:rPr lang="en-US" sz="1800" u="none" strike="noStrike" dirty="0">
                          <a:effectLst/>
                        </a:rPr>
                        <a:t>No</a:t>
                      </a:r>
                      <a:endParaRPr lang="en-US" sz="1800" b="0" i="0" u="none" strike="noStrike" dirty="0">
                        <a:solidFill>
                          <a:srgbClr val="000000"/>
                        </a:solidFill>
                        <a:effectLst/>
                        <a:latin typeface="Calibri"/>
                      </a:endParaRPr>
                    </a:p>
                  </a:txBody>
                  <a:tcPr marL="7339" marR="7339" marT="7339" marB="0" anchor="b"/>
                </a:tc>
              </a:tr>
              <a:tr h="227513">
                <a:tc>
                  <a:txBody>
                    <a:bodyPr/>
                    <a:lstStyle/>
                    <a:p>
                      <a:pPr algn="l" fontAlgn="b"/>
                      <a:r>
                        <a:rPr lang="en-US" sz="1800" u="none" strike="noStrike" dirty="0" err="1">
                          <a:solidFill>
                            <a:schemeClr val="accent3">
                              <a:lumMod val="75000"/>
                            </a:schemeClr>
                          </a:solidFill>
                          <a:effectLst/>
                        </a:rPr>
                        <a:t>Tempature</a:t>
                      </a:r>
                      <a:endParaRPr lang="en-US" sz="1800" b="0" i="0" u="none" strike="noStrike" dirty="0">
                        <a:solidFill>
                          <a:schemeClr val="accent3">
                            <a:lumMod val="75000"/>
                          </a:schemeClr>
                        </a:solidFill>
                        <a:effectLst/>
                        <a:latin typeface="Calibri"/>
                      </a:endParaRPr>
                    </a:p>
                  </a:txBody>
                  <a:tcPr marL="7339" marR="7339" marT="7339" marB="0" anchor="b"/>
                </a:tc>
                <a:tc>
                  <a:txBody>
                    <a:bodyPr/>
                    <a:lstStyle/>
                    <a:p>
                      <a:pPr algn="l" fontAlgn="b"/>
                      <a:r>
                        <a:rPr lang="en-US" sz="1800" u="none" strike="noStrike">
                          <a:effectLst/>
                        </a:rPr>
                        <a:t>Yes</a:t>
                      </a:r>
                      <a:endParaRPr lang="en-US" sz="1800" b="0" i="0" u="none" strike="noStrike">
                        <a:solidFill>
                          <a:srgbClr val="000000"/>
                        </a:solidFill>
                        <a:effectLst/>
                        <a:latin typeface="Calibri"/>
                      </a:endParaRPr>
                    </a:p>
                  </a:txBody>
                  <a:tcPr marL="7339" marR="7339" marT="7339" marB="0" anchor="b"/>
                </a:tc>
                <a:tc>
                  <a:txBody>
                    <a:bodyPr/>
                    <a:lstStyle/>
                    <a:p>
                      <a:pPr algn="l" fontAlgn="b"/>
                      <a:r>
                        <a:rPr lang="en-US" sz="1800" u="none" strike="noStrike">
                          <a:effectLst/>
                        </a:rPr>
                        <a:t>Yes</a:t>
                      </a:r>
                      <a:endParaRPr lang="en-US" sz="1800" b="0" i="0" u="none" strike="noStrike">
                        <a:solidFill>
                          <a:srgbClr val="000000"/>
                        </a:solidFill>
                        <a:effectLst/>
                        <a:latin typeface="Calibri"/>
                      </a:endParaRPr>
                    </a:p>
                  </a:txBody>
                  <a:tcPr marL="7339" marR="7339" marT="7339" marB="0" anchor="b"/>
                </a:tc>
                <a:tc>
                  <a:txBody>
                    <a:bodyPr/>
                    <a:lstStyle/>
                    <a:p>
                      <a:pPr algn="l" fontAlgn="b"/>
                      <a:r>
                        <a:rPr lang="en-US" sz="1800" u="none" strike="noStrike">
                          <a:effectLst/>
                        </a:rPr>
                        <a:t>Yes</a:t>
                      </a:r>
                      <a:endParaRPr lang="en-US" sz="1800" b="0" i="0" u="none" strike="noStrike">
                        <a:solidFill>
                          <a:srgbClr val="000000"/>
                        </a:solidFill>
                        <a:effectLst/>
                        <a:latin typeface="Calibri"/>
                      </a:endParaRPr>
                    </a:p>
                  </a:txBody>
                  <a:tcPr marL="7339" marR="7339" marT="7339" marB="0" anchor="b"/>
                </a:tc>
                <a:tc>
                  <a:txBody>
                    <a:bodyPr/>
                    <a:lstStyle/>
                    <a:p>
                      <a:pPr algn="l" fontAlgn="b"/>
                      <a:r>
                        <a:rPr lang="en-US" sz="1800" u="none" strike="noStrike" dirty="0">
                          <a:effectLst/>
                        </a:rPr>
                        <a:t>Maybe</a:t>
                      </a:r>
                      <a:endParaRPr lang="en-US" sz="1800" b="0" i="0" u="none" strike="noStrike" dirty="0">
                        <a:solidFill>
                          <a:srgbClr val="000000"/>
                        </a:solidFill>
                        <a:effectLst/>
                        <a:latin typeface="Calibri"/>
                      </a:endParaRPr>
                    </a:p>
                  </a:txBody>
                  <a:tcPr marL="7339" marR="7339" marT="7339" marB="0" anchor="b"/>
                </a:tc>
              </a:tr>
              <a:tr h="334647">
                <a:tc>
                  <a:txBody>
                    <a:bodyPr/>
                    <a:lstStyle/>
                    <a:p>
                      <a:pPr algn="l" fontAlgn="b"/>
                      <a:r>
                        <a:rPr lang="en-US" sz="2000" u="none" strike="noStrike" dirty="0">
                          <a:solidFill>
                            <a:schemeClr val="accent3">
                              <a:lumMod val="75000"/>
                            </a:schemeClr>
                          </a:solidFill>
                          <a:effectLst/>
                        </a:rPr>
                        <a:t>Cost</a:t>
                      </a:r>
                      <a:endParaRPr lang="en-US" sz="2000" b="0" i="0" u="none" strike="noStrike" dirty="0">
                        <a:solidFill>
                          <a:schemeClr val="accent3">
                            <a:lumMod val="75000"/>
                          </a:schemeClr>
                        </a:solidFill>
                        <a:effectLst/>
                        <a:latin typeface="Calibri"/>
                      </a:endParaRPr>
                    </a:p>
                  </a:txBody>
                  <a:tcPr marL="7339" marR="7339" marT="7339" marB="0" anchor="b"/>
                </a:tc>
                <a:tc>
                  <a:txBody>
                    <a:bodyPr/>
                    <a:lstStyle/>
                    <a:p>
                      <a:pPr algn="l" fontAlgn="b"/>
                      <a:r>
                        <a:rPr lang="en-US" sz="2000" u="none" strike="noStrike" dirty="0">
                          <a:effectLst/>
                        </a:rPr>
                        <a:t>Low</a:t>
                      </a:r>
                      <a:endParaRPr lang="en-US" sz="2000" b="0" i="0" u="none" strike="noStrike" dirty="0">
                        <a:solidFill>
                          <a:srgbClr val="000000"/>
                        </a:solidFill>
                        <a:effectLst/>
                        <a:latin typeface="Calibri"/>
                      </a:endParaRPr>
                    </a:p>
                  </a:txBody>
                  <a:tcPr marL="7339" marR="7339" marT="7339" marB="0" anchor="b"/>
                </a:tc>
                <a:tc>
                  <a:txBody>
                    <a:bodyPr/>
                    <a:lstStyle/>
                    <a:p>
                      <a:pPr algn="l" fontAlgn="b"/>
                      <a:r>
                        <a:rPr lang="en-US" sz="2000" u="none" strike="noStrike">
                          <a:effectLst/>
                        </a:rPr>
                        <a:t>Medium</a:t>
                      </a:r>
                      <a:endParaRPr lang="en-US" sz="2000" b="0" i="0" u="none" strike="noStrike">
                        <a:solidFill>
                          <a:srgbClr val="000000"/>
                        </a:solidFill>
                        <a:effectLst/>
                        <a:latin typeface="Calibri"/>
                      </a:endParaRPr>
                    </a:p>
                  </a:txBody>
                  <a:tcPr marL="7339" marR="7339" marT="7339" marB="0" anchor="b"/>
                </a:tc>
                <a:tc>
                  <a:txBody>
                    <a:bodyPr/>
                    <a:lstStyle/>
                    <a:p>
                      <a:pPr algn="l" fontAlgn="b"/>
                      <a:r>
                        <a:rPr lang="en-US" sz="2000" u="none" strike="noStrike">
                          <a:effectLst/>
                        </a:rPr>
                        <a:t>High</a:t>
                      </a:r>
                      <a:endParaRPr lang="en-US" sz="2000" b="0" i="0" u="none" strike="noStrike">
                        <a:solidFill>
                          <a:srgbClr val="000000"/>
                        </a:solidFill>
                        <a:effectLst/>
                        <a:latin typeface="Calibri"/>
                      </a:endParaRPr>
                    </a:p>
                  </a:txBody>
                  <a:tcPr marL="7339" marR="7339" marT="7339" marB="0" anchor="b"/>
                </a:tc>
                <a:tc>
                  <a:txBody>
                    <a:bodyPr/>
                    <a:lstStyle/>
                    <a:p>
                      <a:pPr algn="l" fontAlgn="b"/>
                      <a:r>
                        <a:rPr lang="en-US" sz="2000" u="none" strike="noStrike" dirty="0">
                          <a:effectLst/>
                        </a:rPr>
                        <a:t>High</a:t>
                      </a:r>
                      <a:endParaRPr lang="en-US" sz="2000" b="0" i="0" u="none" strike="noStrike" dirty="0">
                        <a:solidFill>
                          <a:srgbClr val="000000"/>
                        </a:solidFill>
                        <a:effectLst/>
                        <a:latin typeface="Calibri"/>
                      </a:endParaRPr>
                    </a:p>
                  </a:txBody>
                  <a:tcPr marL="7339" marR="7339" marT="7339" marB="0" anchor="b"/>
                </a:tc>
              </a:tr>
            </a:tbl>
          </a:graphicData>
        </a:graphic>
      </p:graphicFrame>
      <p:sp>
        <p:nvSpPr>
          <p:cNvPr id="5" name="Rectangle 4"/>
          <p:cNvSpPr/>
          <p:nvPr/>
        </p:nvSpPr>
        <p:spPr>
          <a:xfrm>
            <a:off x="2498286" y="376535"/>
            <a:ext cx="3930308" cy="923330"/>
          </a:xfrm>
          <a:prstGeom prst="rect">
            <a:avLst/>
          </a:prstGeom>
          <a:noFill/>
        </p:spPr>
        <p:txBody>
          <a:bodyPr wrap="none" lIns="91440" tIns="45720" rIns="91440" bIns="45720">
            <a:spAutoFit/>
          </a:bodyPr>
          <a:lstStyle/>
          <a:p>
            <a:pPr algn="ctr"/>
            <a:r>
              <a:rPr lang="en-US" sz="5400" b="1" cap="none" spc="0" dirty="0" smtClean="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endParaRPr lang="en-US" sz="5400" b="1" cap="none" spc="0" dirty="0">
              <a:ln w="25400">
                <a:solidFill>
                  <a:schemeClr val="accent2">
                    <a:satMod val="140000"/>
                  </a:schemeClr>
                </a:solidFill>
                <a:prstDash val="solid"/>
                <a:miter lim="800000"/>
              </a:ln>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28125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28</a:t>
            </a:fld>
            <a:endParaRPr lang="en-US" dirty="0" smtClean="0">
              <a:solidFill>
                <a:srgbClr val="898989"/>
              </a:solidFill>
            </a:endParaRPr>
          </a:p>
        </p:txBody>
      </p:sp>
      <p:sp>
        <p:nvSpPr>
          <p:cNvPr id="2" name="TextBox 1"/>
          <p:cNvSpPr txBox="1"/>
          <p:nvPr/>
        </p:nvSpPr>
        <p:spPr>
          <a:xfrm>
            <a:off x="762000" y="1761530"/>
            <a:ext cx="7848600" cy="2862322"/>
          </a:xfrm>
          <a:prstGeom prst="rect">
            <a:avLst/>
          </a:prstGeom>
          <a:noFill/>
        </p:spPr>
        <p:txBody>
          <a:bodyPr wrap="square" rtlCol="0">
            <a:spAutoFit/>
          </a:bodyPr>
          <a:lstStyle/>
          <a:p>
            <a:endParaRPr lang="en-US" b="1" dirty="0" smtClean="0"/>
          </a:p>
          <a:p>
            <a:r>
              <a:rPr lang="en-US" b="1" dirty="0"/>
              <a:t>Health Care Setting</a:t>
            </a:r>
            <a:endParaRPr lang="en-US" dirty="0"/>
          </a:p>
          <a:p>
            <a:endParaRPr lang="en-US" dirty="0"/>
          </a:p>
          <a:p>
            <a:r>
              <a:rPr lang="en-US" b="1" dirty="0"/>
              <a:t>Some doctors practice in their own private clinic, whereas some practice together with other doctors in a group clinic. </a:t>
            </a:r>
          </a:p>
          <a:p>
            <a:endParaRPr lang="en-US" b="1" dirty="0"/>
          </a:p>
          <a:p>
            <a:r>
              <a:rPr lang="en-US" b="1" dirty="0"/>
              <a:t>Physicians who practice in a group clinic care for one another’s patients when the main doctor is not available.</a:t>
            </a:r>
          </a:p>
          <a:p>
            <a:endParaRPr lang="en-US" b="1" dirty="0"/>
          </a:p>
          <a:p>
            <a:r>
              <a:rPr lang="en-US" b="1" dirty="0"/>
              <a:t>They seldom work weekends or evenings.</a:t>
            </a:r>
          </a:p>
        </p:txBody>
      </p:sp>
      <p:sp>
        <p:nvSpPr>
          <p:cNvPr id="3" name="Rectangle 2"/>
          <p:cNvSpPr/>
          <p:nvPr/>
        </p:nvSpPr>
        <p:spPr>
          <a:xfrm>
            <a:off x="2498286" y="838200"/>
            <a:ext cx="3930308" cy="923330"/>
          </a:xfrm>
          <a:prstGeom prst="rect">
            <a:avLst/>
          </a:prstGeom>
          <a:noFill/>
        </p:spPr>
        <p:txBody>
          <a:bodyPr wrap="none" lIns="91440" tIns="45720" rIns="91440" bIns="45720">
            <a:spAutoFit/>
          </a:bodyPr>
          <a:lstStyle/>
          <a:p>
            <a:pPr algn="ctr"/>
            <a:r>
              <a:rPr lang="en-US" sz="5400" b="1" dirty="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p>
        </p:txBody>
      </p:sp>
    </p:spTree>
    <p:extLst>
      <p:ext uri="{BB962C8B-B14F-4D97-AF65-F5344CB8AC3E}">
        <p14:creationId xmlns:p14="http://schemas.microsoft.com/office/powerpoint/2010/main" val="229077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29</a:t>
            </a:fld>
            <a:endParaRPr lang="en-US" dirty="0" smtClean="0">
              <a:solidFill>
                <a:srgbClr val="898989"/>
              </a:solidFill>
            </a:endParaRPr>
          </a:p>
        </p:txBody>
      </p:sp>
      <p:sp>
        <p:nvSpPr>
          <p:cNvPr id="2" name="TextBox 1"/>
          <p:cNvSpPr txBox="1"/>
          <p:nvPr/>
        </p:nvSpPr>
        <p:spPr>
          <a:xfrm>
            <a:off x="762000" y="1761530"/>
            <a:ext cx="7848600" cy="4524315"/>
          </a:xfrm>
          <a:prstGeom prst="rect">
            <a:avLst/>
          </a:prstGeom>
          <a:noFill/>
        </p:spPr>
        <p:txBody>
          <a:bodyPr wrap="square" rtlCol="0">
            <a:spAutoFit/>
          </a:bodyPr>
          <a:lstStyle/>
          <a:p>
            <a:r>
              <a:rPr lang="en-US" b="1" dirty="0"/>
              <a:t>Choosing a Provider</a:t>
            </a:r>
            <a:endParaRPr lang="en-US" dirty="0"/>
          </a:p>
          <a:p>
            <a:r>
              <a:rPr lang="en-US" dirty="0"/>
              <a:t/>
            </a:r>
            <a:br>
              <a:rPr lang="en-US" dirty="0"/>
            </a:br>
            <a:r>
              <a:rPr lang="en-US" b="1" dirty="0"/>
              <a:t>You need to consider several factors when choosing a health care provider. </a:t>
            </a:r>
          </a:p>
          <a:p>
            <a:r>
              <a:rPr lang="en-US" b="1" dirty="0"/>
              <a:t> </a:t>
            </a:r>
          </a:p>
          <a:p>
            <a:pPr lvl="0"/>
            <a:r>
              <a:rPr lang="en-US" b="1" dirty="0"/>
              <a:t>Choose a physician who is approved by your insurance </a:t>
            </a:r>
            <a:r>
              <a:rPr lang="en-US" b="1" dirty="0" smtClean="0"/>
              <a:t>plan. Ask </a:t>
            </a:r>
            <a:r>
              <a:rPr lang="en-US" b="1" dirty="0"/>
              <a:t>for a list of partner doctors from your insurance provider. </a:t>
            </a:r>
            <a:endParaRPr lang="en-US" b="1" dirty="0" smtClean="0"/>
          </a:p>
          <a:p>
            <a:pPr lvl="0"/>
            <a:endParaRPr lang="en-US" b="1" dirty="0"/>
          </a:p>
          <a:p>
            <a:pPr lvl="0"/>
            <a:r>
              <a:rPr lang="en-US" b="1" dirty="0"/>
              <a:t>Ask for recommendations from people on which doctors they use and why. Verify if your preferred physician is still accepting new patients. </a:t>
            </a:r>
            <a:endParaRPr lang="en-US" b="1" dirty="0" smtClean="0"/>
          </a:p>
          <a:p>
            <a:pPr lvl="0"/>
            <a:endParaRPr lang="en-US" b="1" dirty="0"/>
          </a:p>
          <a:p>
            <a:pPr lvl="0"/>
            <a:r>
              <a:rPr lang="en-US" b="1" dirty="0" smtClean="0"/>
              <a:t>If </a:t>
            </a:r>
            <a:r>
              <a:rPr lang="en-US" b="1" dirty="0"/>
              <a:t>you set an appointment with your prospective physician, get a feel if you are comfortable with the way </a:t>
            </a:r>
            <a:r>
              <a:rPr lang="en-US" b="1" dirty="0" smtClean="0"/>
              <a:t>they relate </a:t>
            </a:r>
            <a:r>
              <a:rPr lang="en-US" b="1" dirty="0"/>
              <a:t>to you. </a:t>
            </a:r>
            <a:endParaRPr lang="en-US" b="1" dirty="0" smtClean="0"/>
          </a:p>
          <a:p>
            <a:pPr lvl="0"/>
            <a:endParaRPr lang="en-US" b="1" dirty="0"/>
          </a:p>
          <a:p>
            <a:pPr lvl="0"/>
            <a:r>
              <a:rPr lang="en-US" b="1" dirty="0" smtClean="0"/>
              <a:t>You </a:t>
            </a:r>
            <a:r>
              <a:rPr lang="en-US" b="1" dirty="0"/>
              <a:t>can also ask about the doctor’s health care provider affiliations, requirements when dealing with emergencies, and billing concerns. </a:t>
            </a:r>
          </a:p>
          <a:p>
            <a:pPr lvl="0"/>
            <a:endParaRPr lang="en-US" dirty="0" smtClean="0"/>
          </a:p>
        </p:txBody>
      </p:sp>
      <p:sp>
        <p:nvSpPr>
          <p:cNvPr id="3" name="Rectangle 2"/>
          <p:cNvSpPr/>
          <p:nvPr/>
        </p:nvSpPr>
        <p:spPr>
          <a:xfrm>
            <a:off x="2498286" y="838200"/>
            <a:ext cx="3930308" cy="923330"/>
          </a:xfrm>
          <a:prstGeom prst="rect">
            <a:avLst/>
          </a:prstGeom>
          <a:noFill/>
        </p:spPr>
        <p:txBody>
          <a:bodyPr wrap="none" lIns="91440" tIns="45720" rIns="91440" bIns="45720">
            <a:spAutoFit/>
          </a:bodyPr>
          <a:lstStyle/>
          <a:p>
            <a:pPr algn="ctr"/>
            <a:r>
              <a:rPr lang="en-US" sz="5400" b="1" dirty="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p>
        </p:txBody>
      </p:sp>
    </p:spTree>
    <p:extLst>
      <p:ext uri="{BB962C8B-B14F-4D97-AF65-F5344CB8AC3E}">
        <p14:creationId xmlns:p14="http://schemas.microsoft.com/office/powerpoint/2010/main" val="128916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3</a:t>
            </a:fld>
            <a:endParaRPr lang="en-US" dirty="0" smtClean="0">
              <a:solidFill>
                <a:srgbClr val="898989"/>
              </a:solidFill>
            </a:endParaRPr>
          </a:p>
        </p:txBody>
      </p:sp>
      <p:sp>
        <p:nvSpPr>
          <p:cNvPr id="2" name="TextBox 1"/>
          <p:cNvSpPr txBox="1"/>
          <p:nvPr/>
        </p:nvSpPr>
        <p:spPr>
          <a:xfrm>
            <a:off x="304801" y="762000"/>
            <a:ext cx="8534400" cy="1077218"/>
          </a:xfrm>
          <a:prstGeom prst="rect">
            <a:avLst/>
          </a:prstGeom>
          <a:noFill/>
        </p:spPr>
        <p:txBody>
          <a:bodyPr wrap="square" rtlCol="0">
            <a:spAutoFit/>
          </a:bodyPr>
          <a:lstStyle/>
          <a:p>
            <a:r>
              <a:rPr lang="en-US" sz="3200" dirty="0" smtClean="0"/>
              <a:t>Health </a:t>
            </a:r>
            <a:r>
              <a:rPr lang="en-US" sz="3200" smtClean="0"/>
              <a:t>Care </a:t>
            </a:r>
            <a:r>
              <a:rPr lang="en-US" sz="3200" smtClean="0"/>
              <a:t>planning begins </a:t>
            </a:r>
            <a:r>
              <a:rPr lang="en-US" sz="3200" dirty="0" smtClean="0"/>
              <a:t>as soon as possible, long before you need treatment</a:t>
            </a:r>
          </a:p>
        </p:txBody>
      </p:sp>
      <p:sp>
        <p:nvSpPr>
          <p:cNvPr id="3" name="Rectangle 2"/>
          <p:cNvSpPr/>
          <p:nvPr/>
        </p:nvSpPr>
        <p:spPr>
          <a:xfrm>
            <a:off x="293784" y="2438400"/>
            <a:ext cx="8534400" cy="3416320"/>
          </a:xfrm>
          <a:prstGeom prst="rect">
            <a:avLst/>
          </a:prstGeom>
          <a:noFill/>
        </p:spPr>
        <p:txBody>
          <a:bodyPr wrap="square" lIns="91440" tIns="45720" rIns="91440" bIns="45720">
            <a:spAutoFit/>
          </a:bodyPr>
          <a:lstStyle/>
          <a:p>
            <a:pPr algn="ctr"/>
            <a:r>
              <a:rPr lang="en-US" sz="5400" b="1" cap="none" spc="0" dirty="0" smtClean="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rPr>
              <a:t>Health Care in the West is </a:t>
            </a:r>
            <a:r>
              <a:rPr lang="en-US" sz="5400" b="1" dirty="0" smtClean="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rPr>
              <a:t>Good but</a:t>
            </a: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p>
          <a:p>
            <a:pPr algn="ct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ctr"/>
            <a:r>
              <a:rPr lang="en-US" sz="5400" b="1" cap="none" spc="0" dirty="0" smtClean="0">
                <a:ln w="18000">
                  <a:solidFill>
                    <a:schemeClr val="accent2">
                      <a:satMod val="140000"/>
                    </a:schemeClr>
                  </a:solidFill>
                  <a:prstDash val="solid"/>
                  <a:miter lim="800000"/>
                </a:ln>
                <a:solidFill>
                  <a:schemeClr val="tx1">
                    <a:lumMod val="95000"/>
                    <a:lumOff val="5000"/>
                  </a:schemeClr>
                </a:solidFill>
                <a:effectLst>
                  <a:outerShdw blurRad="25500" dist="23000" dir="7020000" algn="tl">
                    <a:srgbClr val="000000">
                      <a:alpha val="50000"/>
                    </a:srgbClr>
                  </a:outerShdw>
                </a:effectLst>
              </a:rPr>
              <a:t>Expensive</a:t>
            </a:r>
            <a:r>
              <a:rPr 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74395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p:cTn id="1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30</a:t>
            </a:fld>
            <a:endParaRPr lang="en-US" dirty="0" smtClean="0">
              <a:solidFill>
                <a:srgbClr val="898989"/>
              </a:solidFill>
            </a:endParaRPr>
          </a:p>
        </p:txBody>
      </p:sp>
      <p:sp>
        <p:nvSpPr>
          <p:cNvPr id="2" name="TextBox 1"/>
          <p:cNvSpPr txBox="1"/>
          <p:nvPr/>
        </p:nvSpPr>
        <p:spPr>
          <a:xfrm>
            <a:off x="762000" y="1761530"/>
            <a:ext cx="7848600" cy="2585323"/>
          </a:xfrm>
          <a:prstGeom prst="rect">
            <a:avLst/>
          </a:prstGeom>
          <a:noFill/>
        </p:spPr>
        <p:txBody>
          <a:bodyPr wrap="square" rtlCol="0">
            <a:spAutoFit/>
          </a:bodyPr>
          <a:lstStyle/>
          <a:p>
            <a:r>
              <a:rPr lang="en-US" b="1" dirty="0"/>
              <a:t>Choosing a Provider</a:t>
            </a:r>
            <a:endParaRPr lang="en-US" dirty="0"/>
          </a:p>
          <a:p>
            <a:r>
              <a:rPr lang="en-US" b="1" dirty="0"/>
              <a:t/>
            </a:r>
            <a:br>
              <a:rPr lang="en-US" b="1" dirty="0"/>
            </a:br>
            <a:r>
              <a:rPr lang="en-US" b="1" dirty="0" smtClean="0"/>
              <a:t>Schedule </a:t>
            </a:r>
            <a:r>
              <a:rPr lang="en-US" b="1" dirty="0"/>
              <a:t>an initial appointment for a physical examination once you have selected your doctor. As the need arises, you can change physicians later on. However, carefully choosing your doctor is best, so that you do not have to change time and again</a:t>
            </a:r>
            <a:r>
              <a:rPr lang="en-US" b="1" dirty="0" smtClean="0"/>
              <a:t>.</a:t>
            </a:r>
          </a:p>
          <a:p>
            <a:endParaRPr lang="en-US" b="1" dirty="0"/>
          </a:p>
          <a:p>
            <a:r>
              <a:rPr lang="en-US" b="1" dirty="0" smtClean="0"/>
              <a:t>In the west, people generally establish life long relationships with their doctors. They only change if the doctor retires, or they move.</a:t>
            </a:r>
            <a:endParaRPr lang="en-US" b="1" dirty="0"/>
          </a:p>
        </p:txBody>
      </p:sp>
      <p:sp>
        <p:nvSpPr>
          <p:cNvPr id="3" name="Rectangle 2"/>
          <p:cNvSpPr/>
          <p:nvPr/>
        </p:nvSpPr>
        <p:spPr>
          <a:xfrm>
            <a:off x="2498286" y="838200"/>
            <a:ext cx="3930308" cy="923330"/>
          </a:xfrm>
          <a:prstGeom prst="rect">
            <a:avLst/>
          </a:prstGeom>
          <a:noFill/>
        </p:spPr>
        <p:txBody>
          <a:bodyPr wrap="none" lIns="91440" tIns="45720" rIns="91440" bIns="45720">
            <a:spAutoFit/>
          </a:bodyPr>
          <a:lstStyle/>
          <a:p>
            <a:pPr algn="ctr"/>
            <a:r>
              <a:rPr lang="en-US" sz="5400" b="1" dirty="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p>
        </p:txBody>
      </p:sp>
    </p:spTree>
    <p:extLst>
      <p:ext uri="{BB962C8B-B14F-4D97-AF65-F5344CB8AC3E}">
        <p14:creationId xmlns:p14="http://schemas.microsoft.com/office/powerpoint/2010/main" val="8933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31</a:t>
            </a:fld>
            <a:endParaRPr lang="en-US" dirty="0" smtClean="0">
              <a:solidFill>
                <a:srgbClr val="898989"/>
              </a:solidFill>
            </a:endParaRPr>
          </a:p>
        </p:txBody>
      </p:sp>
      <p:sp>
        <p:nvSpPr>
          <p:cNvPr id="2" name="TextBox 1"/>
          <p:cNvSpPr txBox="1"/>
          <p:nvPr/>
        </p:nvSpPr>
        <p:spPr>
          <a:xfrm>
            <a:off x="762000" y="1761530"/>
            <a:ext cx="7848600" cy="2585323"/>
          </a:xfrm>
          <a:prstGeom prst="rect">
            <a:avLst/>
          </a:prstGeom>
          <a:noFill/>
        </p:spPr>
        <p:txBody>
          <a:bodyPr wrap="square" rtlCol="0">
            <a:spAutoFit/>
          </a:bodyPr>
          <a:lstStyle/>
          <a:p>
            <a:r>
              <a:rPr lang="en-US" b="1" dirty="0"/>
              <a:t>Your Doctor’s Office</a:t>
            </a:r>
            <a:endParaRPr lang="en-US" dirty="0"/>
          </a:p>
          <a:p>
            <a:r>
              <a:rPr lang="en-US" b="1" dirty="0"/>
              <a:t> </a:t>
            </a:r>
            <a:endParaRPr lang="en-US" dirty="0"/>
          </a:p>
          <a:p>
            <a:r>
              <a:rPr lang="en-US" dirty="0"/>
              <a:t>Your doctor’s office will be the place where most health care-related interactions will take place. You cannot go to the hospital unless prescribed by your physician or unless you have a medical emergency. Appointments need to be made in advance when seeking care for yourself or for your dependents. However, most doctors will immediately see you if you are very sick or </a:t>
            </a:r>
            <a:r>
              <a:rPr lang="en-US" dirty="0" smtClean="0"/>
              <a:t>injured</a:t>
            </a:r>
          </a:p>
          <a:p>
            <a:endParaRPr lang="en-US" dirty="0"/>
          </a:p>
          <a:p>
            <a:r>
              <a:rPr lang="en-US" dirty="0" smtClean="0"/>
              <a:t>Always bring your insurance card and a picture ID with you.</a:t>
            </a:r>
            <a:endParaRPr lang="en-US" dirty="0"/>
          </a:p>
        </p:txBody>
      </p:sp>
      <p:sp>
        <p:nvSpPr>
          <p:cNvPr id="3" name="Rectangle 2"/>
          <p:cNvSpPr/>
          <p:nvPr/>
        </p:nvSpPr>
        <p:spPr>
          <a:xfrm>
            <a:off x="2498286" y="838200"/>
            <a:ext cx="3930308" cy="923330"/>
          </a:xfrm>
          <a:prstGeom prst="rect">
            <a:avLst/>
          </a:prstGeom>
          <a:noFill/>
        </p:spPr>
        <p:txBody>
          <a:bodyPr wrap="none" lIns="91440" tIns="45720" rIns="91440" bIns="45720">
            <a:spAutoFit/>
          </a:bodyPr>
          <a:lstStyle/>
          <a:p>
            <a:pPr algn="ctr"/>
            <a:r>
              <a:rPr lang="en-US" sz="5400" b="1" dirty="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p>
        </p:txBody>
      </p:sp>
    </p:spTree>
    <p:extLst>
      <p:ext uri="{BB962C8B-B14F-4D97-AF65-F5344CB8AC3E}">
        <p14:creationId xmlns:p14="http://schemas.microsoft.com/office/powerpoint/2010/main" val="335045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32</a:t>
            </a:fld>
            <a:endParaRPr lang="en-US" dirty="0" smtClean="0">
              <a:solidFill>
                <a:srgbClr val="898989"/>
              </a:solidFill>
            </a:endParaRPr>
          </a:p>
        </p:txBody>
      </p:sp>
      <p:sp>
        <p:nvSpPr>
          <p:cNvPr id="2" name="TextBox 1"/>
          <p:cNvSpPr txBox="1"/>
          <p:nvPr/>
        </p:nvSpPr>
        <p:spPr>
          <a:xfrm>
            <a:off x="762000" y="1761530"/>
            <a:ext cx="7848600" cy="2862322"/>
          </a:xfrm>
          <a:prstGeom prst="rect">
            <a:avLst/>
          </a:prstGeom>
          <a:noFill/>
        </p:spPr>
        <p:txBody>
          <a:bodyPr wrap="square" rtlCol="0">
            <a:spAutoFit/>
          </a:bodyPr>
          <a:lstStyle/>
          <a:p>
            <a:r>
              <a:rPr lang="en-US" b="1" dirty="0"/>
              <a:t>The Initial Visit</a:t>
            </a:r>
            <a:endParaRPr lang="en-US" dirty="0"/>
          </a:p>
          <a:p>
            <a:r>
              <a:rPr lang="en-US" b="1" dirty="0"/>
              <a:t> </a:t>
            </a:r>
            <a:endParaRPr lang="en-US" dirty="0"/>
          </a:p>
          <a:p>
            <a:r>
              <a:rPr lang="en-US" dirty="0"/>
              <a:t>Arrive early during your first appointment to allow the staff to obtain information from you. This practice is customary, so be prepared to share to the nurse your purpose of visiting and the symptoms that you have. </a:t>
            </a:r>
          </a:p>
          <a:p>
            <a:r>
              <a:rPr lang="en-US" dirty="0"/>
              <a:t> </a:t>
            </a:r>
          </a:p>
          <a:p>
            <a:r>
              <a:rPr lang="en-US" dirty="0"/>
              <a:t>You </a:t>
            </a:r>
            <a:r>
              <a:rPr lang="en-US" dirty="0" smtClean="0"/>
              <a:t>will also </a:t>
            </a:r>
            <a:r>
              <a:rPr lang="en-US" dirty="0"/>
              <a:t>need to fill out a complete medical history form, in which you detail your and your family’s history of diseases and surgeries. Bring a good dictionary if you have difficulty describing medical conditions. Bring also your insurance card with you, as well as pertinent medical </a:t>
            </a:r>
            <a:r>
              <a:rPr lang="en-US" dirty="0" smtClean="0"/>
              <a:t>records, and a picture ID.</a:t>
            </a:r>
            <a:r>
              <a:rPr lang="en-US" dirty="0"/>
              <a:t> </a:t>
            </a:r>
          </a:p>
        </p:txBody>
      </p:sp>
      <p:sp>
        <p:nvSpPr>
          <p:cNvPr id="3" name="Rectangle 2"/>
          <p:cNvSpPr/>
          <p:nvPr/>
        </p:nvSpPr>
        <p:spPr>
          <a:xfrm>
            <a:off x="2498286" y="838200"/>
            <a:ext cx="3930308" cy="923330"/>
          </a:xfrm>
          <a:prstGeom prst="rect">
            <a:avLst/>
          </a:prstGeom>
          <a:noFill/>
        </p:spPr>
        <p:txBody>
          <a:bodyPr wrap="none" lIns="91440" tIns="45720" rIns="91440" bIns="45720">
            <a:spAutoFit/>
          </a:bodyPr>
          <a:lstStyle/>
          <a:p>
            <a:pPr algn="ctr"/>
            <a:r>
              <a:rPr lang="en-US" sz="5400" b="1" dirty="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p>
        </p:txBody>
      </p:sp>
    </p:spTree>
    <p:extLst>
      <p:ext uri="{BB962C8B-B14F-4D97-AF65-F5344CB8AC3E}">
        <p14:creationId xmlns:p14="http://schemas.microsoft.com/office/powerpoint/2010/main" val="203475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33</a:t>
            </a:fld>
            <a:endParaRPr lang="en-US" dirty="0" smtClean="0">
              <a:solidFill>
                <a:srgbClr val="898989"/>
              </a:solidFill>
            </a:endParaRPr>
          </a:p>
        </p:txBody>
      </p:sp>
      <p:sp>
        <p:nvSpPr>
          <p:cNvPr id="2" name="TextBox 1"/>
          <p:cNvSpPr txBox="1"/>
          <p:nvPr/>
        </p:nvSpPr>
        <p:spPr>
          <a:xfrm>
            <a:off x="762000" y="1761530"/>
            <a:ext cx="7848600" cy="2862322"/>
          </a:xfrm>
          <a:prstGeom prst="rect">
            <a:avLst/>
          </a:prstGeom>
          <a:noFill/>
        </p:spPr>
        <p:txBody>
          <a:bodyPr wrap="square" rtlCol="0">
            <a:spAutoFit/>
          </a:bodyPr>
          <a:lstStyle/>
          <a:p>
            <a:r>
              <a:rPr lang="en-US" b="1" dirty="0"/>
              <a:t>The Role of Your Physician</a:t>
            </a:r>
            <a:endParaRPr lang="en-US" dirty="0"/>
          </a:p>
          <a:p>
            <a:endParaRPr lang="en-US" dirty="0"/>
          </a:p>
          <a:p>
            <a:r>
              <a:rPr lang="en-US" b="1" dirty="0"/>
              <a:t>The role of your doctor is to diagnose your illness and treat it accordingly. Note, however, that the way a doctor in the US handles </a:t>
            </a:r>
            <a:r>
              <a:rPr lang="en-US" b="1" dirty="0" smtClean="0"/>
              <a:t>their responsibilities </a:t>
            </a:r>
            <a:r>
              <a:rPr lang="en-US" b="1" dirty="0"/>
              <a:t>may be different from that you are used to in your home country. US doctors often skip social formalities and directly ask questions to help them properly diagnose your condition. They may also require laboratory tests to help in the diagnosis. Physical examination may be briefly done on a specific part of your body. You may think that your physician does not spend enough time with you, but </a:t>
            </a:r>
            <a:r>
              <a:rPr lang="en-US" b="1" dirty="0" smtClean="0"/>
              <a:t>this is normal.</a:t>
            </a:r>
            <a:endParaRPr lang="en-US" b="1" dirty="0"/>
          </a:p>
        </p:txBody>
      </p:sp>
      <p:sp>
        <p:nvSpPr>
          <p:cNvPr id="3" name="Rectangle 2"/>
          <p:cNvSpPr/>
          <p:nvPr/>
        </p:nvSpPr>
        <p:spPr>
          <a:xfrm>
            <a:off x="2498286" y="838200"/>
            <a:ext cx="3930308" cy="923330"/>
          </a:xfrm>
          <a:prstGeom prst="rect">
            <a:avLst/>
          </a:prstGeom>
          <a:noFill/>
        </p:spPr>
        <p:txBody>
          <a:bodyPr wrap="none" lIns="91440" tIns="45720" rIns="91440" bIns="45720">
            <a:spAutoFit/>
          </a:bodyPr>
          <a:lstStyle/>
          <a:p>
            <a:pPr algn="ctr"/>
            <a:r>
              <a:rPr lang="en-US" sz="5400" b="1" dirty="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p>
        </p:txBody>
      </p:sp>
    </p:spTree>
    <p:extLst>
      <p:ext uri="{BB962C8B-B14F-4D97-AF65-F5344CB8AC3E}">
        <p14:creationId xmlns:p14="http://schemas.microsoft.com/office/powerpoint/2010/main" val="306730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34</a:t>
            </a:fld>
            <a:endParaRPr lang="en-US" dirty="0" smtClean="0">
              <a:solidFill>
                <a:srgbClr val="898989"/>
              </a:solidFill>
            </a:endParaRPr>
          </a:p>
        </p:txBody>
      </p:sp>
      <p:sp>
        <p:nvSpPr>
          <p:cNvPr id="2" name="TextBox 1"/>
          <p:cNvSpPr txBox="1"/>
          <p:nvPr/>
        </p:nvSpPr>
        <p:spPr>
          <a:xfrm>
            <a:off x="762000" y="1761530"/>
            <a:ext cx="7848600" cy="4524315"/>
          </a:xfrm>
          <a:prstGeom prst="rect">
            <a:avLst/>
          </a:prstGeom>
          <a:noFill/>
        </p:spPr>
        <p:txBody>
          <a:bodyPr wrap="square" rtlCol="0">
            <a:spAutoFit/>
          </a:bodyPr>
          <a:lstStyle/>
          <a:p>
            <a:r>
              <a:rPr lang="en-US" b="1" dirty="0"/>
              <a:t>Developing a Good Relationship with Your Selected Doctor </a:t>
            </a:r>
            <a:endParaRPr lang="en-US" dirty="0"/>
          </a:p>
          <a:p>
            <a:endParaRPr lang="en-US" dirty="0"/>
          </a:p>
          <a:p>
            <a:r>
              <a:rPr lang="en-US" b="1" dirty="0"/>
              <a:t>You need to develop a constructive relationship with your chosen doctor to be able to work effectively with </a:t>
            </a:r>
            <a:r>
              <a:rPr lang="en-US" b="1" dirty="0" smtClean="0"/>
              <a:t>them.</a:t>
            </a:r>
            <a:endParaRPr lang="en-US" b="1" dirty="0"/>
          </a:p>
          <a:p>
            <a:endParaRPr lang="en-US" b="1" dirty="0"/>
          </a:p>
          <a:p>
            <a:pPr lvl="0"/>
            <a:r>
              <a:rPr lang="en-US" b="1" dirty="0"/>
              <a:t>Refrain from making negative judgments about your physician on the basis of how doctors in your home country act. Doctors in the US are commonly biased toward physical symptom-based diagnoses, but this is well justified. </a:t>
            </a:r>
            <a:endParaRPr lang="en-US" b="1" dirty="0" smtClean="0"/>
          </a:p>
          <a:p>
            <a:pPr lvl="0"/>
            <a:endParaRPr lang="en-US" b="1" dirty="0"/>
          </a:p>
          <a:p>
            <a:pPr lvl="0"/>
            <a:r>
              <a:rPr lang="en-US" b="1" dirty="0"/>
              <a:t>Record the symptoms you have, as well as all of the questions and concerns that you need to discuss with your physician. </a:t>
            </a:r>
            <a:endParaRPr lang="en-US" b="1" dirty="0" smtClean="0"/>
          </a:p>
          <a:p>
            <a:pPr lvl="0"/>
            <a:endParaRPr lang="en-US" b="1" dirty="0"/>
          </a:p>
          <a:p>
            <a:pPr lvl="0"/>
            <a:r>
              <a:rPr lang="en-US" b="1" dirty="0"/>
              <a:t>Jot down what your doctor says in relation to your diagnosis and treatment procedure. Answer all of your physician’s questions truthfully and fully to aid in your accurate diagnosis. Likewise, inform </a:t>
            </a:r>
            <a:r>
              <a:rPr lang="en-US" b="1" dirty="0" smtClean="0"/>
              <a:t>them </a:t>
            </a:r>
            <a:r>
              <a:rPr lang="en-US" b="1" dirty="0"/>
              <a:t>about all medications you are taking, including herbal ones. Information you provide is kept confidential. </a:t>
            </a:r>
          </a:p>
        </p:txBody>
      </p:sp>
      <p:sp>
        <p:nvSpPr>
          <p:cNvPr id="3" name="Rectangle 2"/>
          <p:cNvSpPr/>
          <p:nvPr/>
        </p:nvSpPr>
        <p:spPr>
          <a:xfrm>
            <a:off x="2498286" y="838200"/>
            <a:ext cx="3930308" cy="923330"/>
          </a:xfrm>
          <a:prstGeom prst="rect">
            <a:avLst/>
          </a:prstGeom>
          <a:noFill/>
        </p:spPr>
        <p:txBody>
          <a:bodyPr wrap="none" lIns="91440" tIns="45720" rIns="91440" bIns="45720">
            <a:spAutoFit/>
          </a:bodyPr>
          <a:lstStyle/>
          <a:p>
            <a:pPr algn="ctr"/>
            <a:r>
              <a:rPr lang="en-US" sz="5400" b="1" dirty="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p>
        </p:txBody>
      </p:sp>
    </p:spTree>
    <p:extLst>
      <p:ext uri="{BB962C8B-B14F-4D97-AF65-F5344CB8AC3E}">
        <p14:creationId xmlns:p14="http://schemas.microsoft.com/office/powerpoint/2010/main" val="412286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35</a:t>
            </a:fld>
            <a:endParaRPr lang="en-US" dirty="0" smtClean="0">
              <a:solidFill>
                <a:srgbClr val="898989"/>
              </a:solidFill>
            </a:endParaRPr>
          </a:p>
        </p:txBody>
      </p:sp>
      <p:sp>
        <p:nvSpPr>
          <p:cNvPr id="2" name="TextBox 1"/>
          <p:cNvSpPr txBox="1"/>
          <p:nvPr/>
        </p:nvSpPr>
        <p:spPr>
          <a:xfrm>
            <a:off x="762000" y="1761530"/>
            <a:ext cx="7848600" cy="4801314"/>
          </a:xfrm>
          <a:prstGeom prst="rect">
            <a:avLst/>
          </a:prstGeom>
          <a:noFill/>
        </p:spPr>
        <p:txBody>
          <a:bodyPr wrap="square" rtlCol="0">
            <a:spAutoFit/>
          </a:bodyPr>
          <a:lstStyle/>
          <a:p>
            <a:r>
              <a:rPr lang="en-US" b="1" dirty="0" smtClean="0"/>
              <a:t>A Visit to the doctor’s office.</a:t>
            </a:r>
            <a:endParaRPr lang="en-US" dirty="0"/>
          </a:p>
          <a:p>
            <a:endParaRPr lang="en-US" dirty="0"/>
          </a:p>
          <a:p>
            <a:r>
              <a:rPr lang="en-US" b="1" dirty="0" smtClean="0"/>
              <a:t>Go in, find the recipients desk. </a:t>
            </a:r>
          </a:p>
          <a:p>
            <a:endParaRPr lang="en-US" b="1" dirty="0"/>
          </a:p>
          <a:p>
            <a:r>
              <a:rPr lang="en-US" b="1" dirty="0" smtClean="0"/>
              <a:t>Have your insurance card</a:t>
            </a:r>
            <a:r>
              <a:rPr lang="zh-CN" altLang="en-US" dirty="0"/>
              <a:t>健康保险卡</a:t>
            </a:r>
            <a:r>
              <a:rPr lang="en-US" dirty="0"/>
              <a:t>(</a:t>
            </a:r>
            <a:r>
              <a:rPr lang="en-US" dirty="0" err="1"/>
              <a:t>jiàn</a:t>
            </a:r>
            <a:r>
              <a:rPr lang="en-US" dirty="0"/>
              <a:t> </a:t>
            </a:r>
            <a:r>
              <a:rPr lang="en-US" dirty="0" err="1"/>
              <a:t>kāng</a:t>
            </a:r>
            <a:r>
              <a:rPr lang="en-US" dirty="0"/>
              <a:t> </a:t>
            </a:r>
            <a:r>
              <a:rPr lang="en-US" dirty="0" err="1"/>
              <a:t>bǎo</a:t>
            </a:r>
            <a:r>
              <a:rPr lang="en-US" dirty="0"/>
              <a:t> </a:t>
            </a:r>
            <a:r>
              <a:rPr lang="en-US" dirty="0" err="1"/>
              <a:t>xiǎn</a:t>
            </a:r>
            <a:r>
              <a:rPr lang="en-US" dirty="0"/>
              <a:t> </a:t>
            </a:r>
            <a:r>
              <a:rPr lang="en-US" dirty="0" err="1"/>
              <a:t>kǎ</a:t>
            </a:r>
            <a:r>
              <a:rPr lang="en-US" dirty="0"/>
              <a:t>)</a:t>
            </a:r>
            <a:r>
              <a:rPr lang="en-US" b="1" dirty="0" smtClean="0"/>
              <a:t>ready, along with your picture ID.</a:t>
            </a:r>
            <a:endParaRPr lang="en-US" b="1" dirty="0"/>
          </a:p>
          <a:p>
            <a:endParaRPr lang="en-US" b="1" dirty="0"/>
          </a:p>
          <a:p>
            <a:pPr lvl="0"/>
            <a:r>
              <a:rPr lang="en-US" b="1" dirty="0" smtClean="0"/>
              <a:t>You may have to sign in, or you may give your name. You will be asked to sit, and possible fill out some forms</a:t>
            </a:r>
            <a:r>
              <a:rPr lang="zh-CN" altLang="en-US" dirty="0"/>
              <a:t>病历表</a:t>
            </a:r>
            <a:r>
              <a:rPr lang="en-US" dirty="0"/>
              <a:t>(</a:t>
            </a:r>
            <a:r>
              <a:rPr lang="en-US" dirty="0" err="1"/>
              <a:t>bìng</a:t>
            </a:r>
            <a:r>
              <a:rPr lang="en-US" dirty="0"/>
              <a:t> </a:t>
            </a:r>
            <a:r>
              <a:rPr lang="en-US" dirty="0" err="1"/>
              <a:t>lì</a:t>
            </a:r>
            <a:r>
              <a:rPr lang="en-US" dirty="0"/>
              <a:t> </a:t>
            </a:r>
            <a:r>
              <a:rPr lang="en-US" dirty="0" err="1"/>
              <a:t>biǎo</a:t>
            </a:r>
            <a:r>
              <a:rPr lang="en-US" dirty="0"/>
              <a:t> )</a:t>
            </a:r>
            <a:r>
              <a:rPr lang="en-US" b="1" dirty="0" smtClean="0"/>
              <a:t>. </a:t>
            </a:r>
          </a:p>
          <a:p>
            <a:pPr lvl="0"/>
            <a:endParaRPr lang="en-US" b="1" dirty="0"/>
          </a:p>
          <a:p>
            <a:pPr lvl="0"/>
            <a:r>
              <a:rPr lang="en-US" b="1" dirty="0" smtClean="0"/>
              <a:t>Your name will be called, go to the person that called your name. Often they will take your height</a:t>
            </a:r>
            <a:r>
              <a:rPr lang="zh-CN" altLang="en-US" dirty="0"/>
              <a:t>身高</a:t>
            </a:r>
            <a:r>
              <a:rPr lang="en-US" dirty="0"/>
              <a:t>(</a:t>
            </a:r>
            <a:r>
              <a:rPr lang="en-US" dirty="0" err="1"/>
              <a:t>shēn</a:t>
            </a:r>
            <a:r>
              <a:rPr lang="en-US" dirty="0"/>
              <a:t> </a:t>
            </a:r>
            <a:r>
              <a:rPr lang="en-US" dirty="0" err="1"/>
              <a:t>gāo</a:t>
            </a:r>
            <a:r>
              <a:rPr lang="en-US" dirty="0"/>
              <a:t> )</a:t>
            </a:r>
            <a:r>
              <a:rPr lang="en-US" b="1" dirty="0" smtClean="0"/>
              <a:t>and weight</a:t>
            </a:r>
            <a:r>
              <a:rPr lang="zh-CN" altLang="en-US" dirty="0"/>
              <a:t>体重 （</a:t>
            </a:r>
            <a:r>
              <a:rPr lang="en-US" dirty="0" err="1"/>
              <a:t>tǐ</a:t>
            </a:r>
            <a:r>
              <a:rPr lang="en-US" dirty="0"/>
              <a:t> </a:t>
            </a:r>
            <a:r>
              <a:rPr lang="en-US" dirty="0" err="1"/>
              <a:t>zhòng</a:t>
            </a:r>
            <a:r>
              <a:rPr lang="en-US" dirty="0"/>
              <a:t> </a:t>
            </a:r>
            <a:r>
              <a:rPr lang="en-US" dirty="0" smtClean="0"/>
              <a:t>)</a:t>
            </a:r>
            <a:r>
              <a:rPr lang="en-US" b="1" dirty="0" smtClean="0"/>
              <a:t>, and note it in your records. Then they will take you to the examination room. They will leave you there alone.</a:t>
            </a:r>
          </a:p>
          <a:p>
            <a:pPr lvl="0"/>
            <a:endParaRPr lang="en-US" b="1" dirty="0"/>
          </a:p>
          <a:p>
            <a:pPr lvl="0"/>
            <a:r>
              <a:rPr lang="en-US" b="1" dirty="0" smtClean="0"/>
              <a:t>A nurse will come in, she will take your temperature</a:t>
            </a:r>
            <a:r>
              <a:rPr lang="zh-CN" altLang="en-US" dirty="0"/>
              <a:t>体温</a:t>
            </a:r>
            <a:r>
              <a:rPr lang="en-US" dirty="0"/>
              <a:t> (</a:t>
            </a:r>
            <a:r>
              <a:rPr lang="en-US" dirty="0" err="1"/>
              <a:t>tǐ</a:t>
            </a:r>
            <a:r>
              <a:rPr lang="en-US" dirty="0"/>
              <a:t> </a:t>
            </a:r>
            <a:r>
              <a:rPr lang="en-US" dirty="0" err="1"/>
              <a:t>wēn</a:t>
            </a:r>
            <a:r>
              <a:rPr lang="en-US" dirty="0"/>
              <a:t>)</a:t>
            </a:r>
            <a:r>
              <a:rPr lang="en-US" b="1" dirty="0" smtClean="0"/>
              <a:t>and blood pressure</a:t>
            </a:r>
            <a:r>
              <a:rPr lang="zh-CN" altLang="en-US" dirty="0"/>
              <a:t>血压</a:t>
            </a:r>
            <a:r>
              <a:rPr lang="en-US" dirty="0"/>
              <a:t>(</a:t>
            </a:r>
            <a:r>
              <a:rPr lang="en-US" dirty="0" err="1"/>
              <a:t>xuè</a:t>
            </a:r>
            <a:r>
              <a:rPr lang="en-US" dirty="0"/>
              <a:t> </a:t>
            </a:r>
            <a:r>
              <a:rPr lang="en-US" dirty="0" err="1"/>
              <a:t>yā</a:t>
            </a:r>
            <a:r>
              <a:rPr lang="en-US" dirty="0"/>
              <a:t>)</a:t>
            </a:r>
            <a:r>
              <a:rPr lang="en-US" b="1" dirty="0" smtClean="0"/>
              <a:t>. They will note it in your records.</a:t>
            </a:r>
            <a:endParaRPr lang="en-US" b="1" dirty="0"/>
          </a:p>
        </p:txBody>
      </p:sp>
      <p:sp>
        <p:nvSpPr>
          <p:cNvPr id="3" name="Rectangle 2"/>
          <p:cNvSpPr/>
          <p:nvPr/>
        </p:nvSpPr>
        <p:spPr>
          <a:xfrm>
            <a:off x="2498286" y="838200"/>
            <a:ext cx="3930308" cy="923330"/>
          </a:xfrm>
          <a:prstGeom prst="rect">
            <a:avLst/>
          </a:prstGeom>
          <a:noFill/>
        </p:spPr>
        <p:txBody>
          <a:bodyPr wrap="none" lIns="91440" tIns="45720" rIns="91440" bIns="45720">
            <a:spAutoFit/>
          </a:bodyPr>
          <a:lstStyle/>
          <a:p>
            <a:pPr algn="ctr"/>
            <a:r>
              <a:rPr lang="en-US" sz="5400" b="1" dirty="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p>
        </p:txBody>
      </p:sp>
    </p:spTree>
    <p:extLst>
      <p:ext uri="{BB962C8B-B14F-4D97-AF65-F5344CB8AC3E}">
        <p14:creationId xmlns:p14="http://schemas.microsoft.com/office/powerpoint/2010/main" val="120828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36</a:t>
            </a:fld>
            <a:endParaRPr lang="en-US" dirty="0" smtClean="0">
              <a:solidFill>
                <a:srgbClr val="898989"/>
              </a:solidFill>
            </a:endParaRPr>
          </a:p>
        </p:txBody>
      </p:sp>
      <p:sp>
        <p:nvSpPr>
          <p:cNvPr id="2" name="TextBox 1"/>
          <p:cNvSpPr txBox="1"/>
          <p:nvPr/>
        </p:nvSpPr>
        <p:spPr>
          <a:xfrm>
            <a:off x="762000" y="1761530"/>
            <a:ext cx="7848600" cy="4801314"/>
          </a:xfrm>
          <a:prstGeom prst="rect">
            <a:avLst/>
          </a:prstGeom>
          <a:noFill/>
        </p:spPr>
        <p:txBody>
          <a:bodyPr wrap="square" rtlCol="0">
            <a:spAutoFit/>
          </a:bodyPr>
          <a:lstStyle/>
          <a:p>
            <a:r>
              <a:rPr lang="en-US" b="1" dirty="0" smtClean="0"/>
              <a:t>A Visit to the doctor’s office.</a:t>
            </a:r>
            <a:endParaRPr lang="en-US" dirty="0"/>
          </a:p>
          <a:p>
            <a:endParaRPr lang="en-US" dirty="0"/>
          </a:p>
          <a:p>
            <a:r>
              <a:rPr lang="en-US" b="1" dirty="0" smtClean="0"/>
              <a:t>The nurse will ask you what is wrong. Tell her in detail. Don’t leave anything out. This will be the sheet the doctor will work from. You may be asked to change out of your clothes and  but on a hospital gown., this depends on what is being checked. </a:t>
            </a:r>
          </a:p>
          <a:p>
            <a:endParaRPr lang="en-US" b="1" dirty="0"/>
          </a:p>
          <a:p>
            <a:r>
              <a:rPr lang="en-US" b="1" dirty="0" smtClean="0"/>
              <a:t>The nurse will leave.</a:t>
            </a:r>
            <a:endParaRPr lang="en-US" b="1" dirty="0"/>
          </a:p>
          <a:p>
            <a:endParaRPr lang="en-US" b="1" dirty="0"/>
          </a:p>
          <a:p>
            <a:pPr lvl="0"/>
            <a:r>
              <a:rPr lang="en-US" b="1" dirty="0" smtClean="0"/>
              <a:t>After a bit the doctor will come in. The doctor will ask you some questions. The doctor will poke and squeeze. Look at your throat, eyes, ears, and whatever else is needed. Often he will schedule tests. Most tests will happen in the doctors office. </a:t>
            </a:r>
          </a:p>
          <a:p>
            <a:pPr lvl="0"/>
            <a:endParaRPr lang="en-US" b="1" dirty="0"/>
          </a:p>
          <a:p>
            <a:pPr lvl="0"/>
            <a:r>
              <a:rPr lang="en-US" b="1" dirty="0" smtClean="0"/>
              <a:t>Before or after the tests, the doctor will normally give you small sheets or paper, these are your prescriptions. The doctor will also give you instructions. WRITE THESE DOWN. </a:t>
            </a:r>
            <a:endParaRPr lang="en-US" b="1" dirty="0"/>
          </a:p>
        </p:txBody>
      </p:sp>
      <p:sp>
        <p:nvSpPr>
          <p:cNvPr id="3" name="Rectangle 2"/>
          <p:cNvSpPr/>
          <p:nvPr/>
        </p:nvSpPr>
        <p:spPr>
          <a:xfrm>
            <a:off x="2498286" y="838200"/>
            <a:ext cx="3930308" cy="923330"/>
          </a:xfrm>
          <a:prstGeom prst="rect">
            <a:avLst/>
          </a:prstGeom>
          <a:noFill/>
        </p:spPr>
        <p:txBody>
          <a:bodyPr wrap="none" lIns="91440" tIns="45720" rIns="91440" bIns="45720">
            <a:spAutoFit/>
          </a:bodyPr>
          <a:lstStyle/>
          <a:p>
            <a:pPr algn="ctr"/>
            <a:r>
              <a:rPr lang="en-US" sz="5400" b="1" dirty="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p>
        </p:txBody>
      </p:sp>
    </p:spTree>
    <p:extLst>
      <p:ext uri="{BB962C8B-B14F-4D97-AF65-F5344CB8AC3E}">
        <p14:creationId xmlns:p14="http://schemas.microsoft.com/office/powerpoint/2010/main" val="33074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37</a:t>
            </a:fld>
            <a:endParaRPr lang="en-US" dirty="0" smtClean="0">
              <a:solidFill>
                <a:srgbClr val="898989"/>
              </a:solidFill>
            </a:endParaRPr>
          </a:p>
        </p:txBody>
      </p:sp>
      <p:sp>
        <p:nvSpPr>
          <p:cNvPr id="2" name="TextBox 1"/>
          <p:cNvSpPr txBox="1"/>
          <p:nvPr/>
        </p:nvSpPr>
        <p:spPr>
          <a:xfrm>
            <a:off x="762000" y="1310631"/>
            <a:ext cx="7848600" cy="5078313"/>
          </a:xfrm>
          <a:prstGeom prst="rect">
            <a:avLst/>
          </a:prstGeom>
          <a:noFill/>
        </p:spPr>
        <p:txBody>
          <a:bodyPr wrap="square" rtlCol="0">
            <a:spAutoFit/>
          </a:bodyPr>
          <a:lstStyle/>
          <a:p>
            <a:r>
              <a:rPr lang="en-US" b="1" dirty="0" smtClean="0"/>
              <a:t>A Visit to the doctor’s office.</a:t>
            </a:r>
            <a:endParaRPr lang="en-US" dirty="0"/>
          </a:p>
          <a:p>
            <a:endParaRPr lang="en-US" dirty="0"/>
          </a:p>
          <a:p>
            <a:r>
              <a:rPr lang="en-US" b="1" dirty="0" smtClean="0"/>
              <a:t>Especially if you are paying cash, ask the doctor to prescribe GENERIC </a:t>
            </a:r>
            <a:r>
              <a:rPr lang="en-US" dirty="0"/>
              <a:t>(</a:t>
            </a:r>
            <a:r>
              <a:rPr lang="zh-CN" altLang="en-US" dirty="0"/>
              <a:t>仿制药</a:t>
            </a:r>
            <a:r>
              <a:rPr lang="en-US" dirty="0"/>
              <a:t> </a:t>
            </a:r>
            <a:r>
              <a:rPr lang="en-US" dirty="0" err="1"/>
              <a:t>fǎng</a:t>
            </a:r>
            <a:r>
              <a:rPr lang="en-US" dirty="0"/>
              <a:t> </a:t>
            </a:r>
            <a:r>
              <a:rPr lang="en-US" dirty="0" err="1"/>
              <a:t>zhì</a:t>
            </a:r>
            <a:r>
              <a:rPr lang="en-US" dirty="0"/>
              <a:t> </a:t>
            </a:r>
            <a:r>
              <a:rPr lang="en-US" dirty="0" err="1"/>
              <a:t>yào</a:t>
            </a:r>
            <a:r>
              <a:rPr lang="en-US" dirty="0"/>
              <a:t>): </a:t>
            </a:r>
            <a:r>
              <a:rPr lang="en-US" b="1" dirty="0" smtClean="0"/>
              <a:t>medicine.</a:t>
            </a:r>
          </a:p>
          <a:p>
            <a:endParaRPr lang="en-US" b="1" dirty="0"/>
          </a:p>
          <a:p>
            <a:r>
              <a:rPr lang="en-US" b="1" dirty="0" smtClean="0"/>
              <a:t>Medicine is first made under a company name, such as Prilosec. And they charge how much ever they want to.</a:t>
            </a:r>
            <a:endParaRPr lang="en-US" b="1" dirty="0"/>
          </a:p>
          <a:p>
            <a:endParaRPr lang="en-US" b="1" dirty="0"/>
          </a:p>
          <a:p>
            <a:pPr lvl="0"/>
            <a:r>
              <a:rPr lang="en-US" b="1" dirty="0" smtClean="0"/>
              <a:t>After a few years, other company’s may make the same medicine, they will sell it under its chemical name, such as Omeprazole DR 20mg. This is the GENERIC drug </a:t>
            </a:r>
            <a:r>
              <a:rPr lang="en-US" dirty="0"/>
              <a:t>(</a:t>
            </a:r>
            <a:r>
              <a:rPr lang="zh-CN" altLang="en-US" dirty="0"/>
              <a:t>仿制药</a:t>
            </a:r>
            <a:r>
              <a:rPr lang="en-US" dirty="0"/>
              <a:t> </a:t>
            </a:r>
            <a:r>
              <a:rPr lang="en-US" dirty="0" err="1"/>
              <a:t>fǎng</a:t>
            </a:r>
            <a:r>
              <a:rPr lang="en-US" dirty="0"/>
              <a:t> </a:t>
            </a:r>
            <a:r>
              <a:rPr lang="en-US" dirty="0" err="1"/>
              <a:t>zhì</a:t>
            </a:r>
            <a:r>
              <a:rPr lang="en-US" dirty="0"/>
              <a:t> </a:t>
            </a:r>
            <a:r>
              <a:rPr lang="en-US" dirty="0" err="1"/>
              <a:t>yào</a:t>
            </a:r>
            <a:r>
              <a:rPr lang="en-US" dirty="0"/>
              <a:t>): </a:t>
            </a:r>
            <a:r>
              <a:rPr lang="en-US" b="1" dirty="0" smtClean="0"/>
              <a:t>.</a:t>
            </a:r>
          </a:p>
          <a:p>
            <a:pPr lvl="0"/>
            <a:endParaRPr lang="en-US" b="1" dirty="0"/>
          </a:p>
          <a:p>
            <a:pPr lvl="0"/>
            <a:r>
              <a:rPr lang="en-US" b="1" dirty="0" smtClean="0"/>
              <a:t>The GENERIC drug will be MUCH cheaper. Some doctors will prescribe the company name, some the GENERIC. The two are exactly the same. Except the GENERIC drug is MUCH cheaper. Always ask for the GENERIC </a:t>
            </a:r>
            <a:r>
              <a:rPr lang="en-US" dirty="0"/>
              <a:t>(</a:t>
            </a:r>
            <a:r>
              <a:rPr lang="zh-CN" altLang="en-US" dirty="0"/>
              <a:t>仿制药</a:t>
            </a:r>
            <a:r>
              <a:rPr lang="en-US" dirty="0"/>
              <a:t> </a:t>
            </a:r>
            <a:r>
              <a:rPr lang="en-US" dirty="0" err="1"/>
              <a:t>fǎng</a:t>
            </a:r>
            <a:r>
              <a:rPr lang="en-US" dirty="0"/>
              <a:t> </a:t>
            </a:r>
            <a:r>
              <a:rPr lang="en-US" dirty="0" err="1"/>
              <a:t>zhì</a:t>
            </a:r>
            <a:r>
              <a:rPr lang="en-US" dirty="0"/>
              <a:t> </a:t>
            </a:r>
            <a:r>
              <a:rPr lang="en-US" dirty="0" err="1"/>
              <a:t>yào</a:t>
            </a:r>
            <a:r>
              <a:rPr lang="en-US" dirty="0"/>
              <a:t>): </a:t>
            </a:r>
            <a:endParaRPr lang="en-US" b="1" dirty="0" smtClean="0"/>
          </a:p>
          <a:p>
            <a:pPr lvl="0"/>
            <a:endParaRPr lang="en-US" b="1" dirty="0"/>
          </a:p>
          <a:p>
            <a:pPr lvl="0"/>
            <a:r>
              <a:rPr lang="en-US" b="1" dirty="0" smtClean="0"/>
              <a:t>Ask if there will be refills possible.</a:t>
            </a:r>
            <a:endParaRPr lang="en-US" b="1" dirty="0"/>
          </a:p>
        </p:txBody>
      </p:sp>
      <p:sp>
        <p:nvSpPr>
          <p:cNvPr id="3" name="Rectangle 2"/>
          <p:cNvSpPr/>
          <p:nvPr/>
        </p:nvSpPr>
        <p:spPr>
          <a:xfrm>
            <a:off x="2498286" y="366436"/>
            <a:ext cx="3930308" cy="923330"/>
          </a:xfrm>
          <a:prstGeom prst="rect">
            <a:avLst/>
          </a:prstGeom>
          <a:noFill/>
        </p:spPr>
        <p:txBody>
          <a:bodyPr wrap="none" lIns="91440" tIns="45720" rIns="91440" bIns="45720">
            <a:spAutoFit/>
          </a:bodyPr>
          <a:lstStyle/>
          <a:p>
            <a:pPr algn="ctr"/>
            <a:r>
              <a:rPr lang="en-US" sz="5400" b="1" dirty="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p>
        </p:txBody>
      </p:sp>
    </p:spTree>
    <p:extLst>
      <p:ext uri="{BB962C8B-B14F-4D97-AF65-F5344CB8AC3E}">
        <p14:creationId xmlns:p14="http://schemas.microsoft.com/office/powerpoint/2010/main" val="239272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38</a:t>
            </a:fld>
            <a:endParaRPr lang="en-US" dirty="0" smtClean="0">
              <a:solidFill>
                <a:srgbClr val="898989"/>
              </a:solidFill>
            </a:endParaRPr>
          </a:p>
        </p:txBody>
      </p:sp>
      <p:sp>
        <p:nvSpPr>
          <p:cNvPr id="2" name="TextBox 1"/>
          <p:cNvSpPr txBox="1"/>
          <p:nvPr/>
        </p:nvSpPr>
        <p:spPr>
          <a:xfrm>
            <a:off x="762000" y="1761530"/>
            <a:ext cx="7848600" cy="3693319"/>
          </a:xfrm>
          <a:prstGeom prst="rect">
            <a:avLst/>
          </a:prstGeom>
          <a:noFill/>
        </p:spPr>
        <p:txBody>
          <a:bodyPr wrap="square" rtlCol="0">
            <a:spAutoFit/>
          </a:bodyPr>
          <a:lstStyle/>
          <a:p>
            <a:r>
              <a:rPr lang="en-US" b="1" dirty="0" smtClean="0"/>
              <a:t>A Visit to the doctor’s office.</a:t>
            </a:r>
            <a:endParaRPr lang="en-US" dirty="0"/>
          </a:p>
          <a:p>
            <a:endParaRPr lang="en-US" dirty="0"/>
          </a:p>
          <a:p>
            <a:r>
              <a:rPr lang="en-US" b="1" dirty="0" smtClean="0"/>
              <a:t>If you have to take tests, such as blood tests, or throat swabs, you will be sent to the laboratory. Make yourself know, sign in if requested. You will be called in for the test. </a:t>
            </a:r>
          </a:p>
          <a:p>
            <a:endParaRPr lang="en-US" b="1" dirty="0"/>
          </a:p>
          <a:p>
            <a:r>
              <a:rPr lang="en-US" b="1" dirty="0" smtClean="0"/>
              <a:t>After the test you will be directed either back to the examination room, or be told someone will call with the results.</a:t>
            </a:r>
            <a:endParaRPr lang="en-US" b="1" dirty="0"/>
          </a:p>
          <a:p>
            <a:endParaRPr lang="en-US" b="1" dirty="0"/>
          </a:p>
          <a:p>
            <a:pPr lvl="0"/>
            <a:r>
              <a:rPr lang="en-US" b="1" dirty="0" smtClean="0"/>
              <a:t>When finished, go to the accounting office and settle your bill, either by payment or insurance.</a:t>
            </a:r>
          </a:p>
          <a:p>
            <a:pPr lvl="0"/>
            <a:endParaRPr lang="en-US" b="1" dirty="0"/>
          </a:p>
          <a:p>
            <a:pPr lvl="0"/>
            <a:r>
              <a:rPr lang="en-US" b="1" dirty="0" smtClean="0"/>
              <a:t>Next….</a:t>
            </a:r>
            <a:endParaRPr lang="en-US" b="1" dirty="0"/>
          </a:p>
        </p:txBody>
      </p:sp>
      <p:sp>
        <p:nvSpPr>
          <p:cNvPr id="3" name="Rectangle 2"/>
          <p:cNvSpPr/>
          <p:nvPr/>
        </p:nvSpPr>
        <p:spPr>
          <a:xfrm>
            <a:off x="2498286" y="838200"/>
            <a:ext cx="3930308" cy="923330"/>
          </a:xfrm>
          <a:prstGeom prst="rect">
            <a:avLst/>
          </a:prstGeom>
          <a:noFill/>
        </p:spPr>
        <p:txBody>
          <a:bodyPr wrap="none" lIns="91440" tIns="45720" rIns="91440" bIns="45720">
            <a:spAutoFit/>
          </a:bodyPr>
          <a:lstStyle/>
          <a:p>
            <a:pPr algn="ctr"/>
            <a:r>
              <a:rPr lang="en-US" sz="5400" b="1" dirty="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p>
        </p:txBody>
      </p:sp>
    </p:spTree>
    <p:extLst>
      <p:ext uri="{BB962C8B-B14F-4D97-AF65-F5344CB8AC3E}">
        <p14:creationId xmlns:p14="http://schemas.microsoft.com/office/powerpoint/2010/main" val="198010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39</a:t>
            </a:fld>
            <a:endParaRPr lang="en-US" dirty="0" smtClean="0">
              <a:solidFill>
                <a:srgbClr val="898989"/>
              </a:solidFill>
            </a:endParaRPr>
          </a:p>
        </p:txBody>
      </p:sp>
      <p:sp>
        <p:nvSpPr>
          <p:cNvPr id="2" name="TextBox 1"/>
          <p:cNvSpPr txBox="1"/>
          <p:nvPr/>
        </p:nvSpPr>
        <p:spPr>
          <a:xfrm>
            <a:off x="762000" y="1761530"/>
            <a:ext cx="7848600" cy="4247317"/>
          </a:xfrm>
          <a:prstGeom prst="rect">
            <a:avLst/>
          </a:prstGeom>
          <a:noFill/>
        </p:spPr>
        <p:txBody>
          <a:bodyPr wrap="square" rtlCol="0">
            <a:spAutoFit/>
          </a:bodyPr>
          <a:lstStyle/>
          <a:p>
            <a:r>
              <a:rPr lang="en-US" b="1" dirty="0" smtClean="0"/>
              <a:t>Your medicine.</a:t>
            </a:r>
            <a:endParaRPr lang="en-US" dirty="0"/>
          </a:p>
          <a:p>
            <a:endParaRPr lang="en-US" dirty="0"/>
          </a:p>
          <a:p>
            <a:r>
              <a:rPr lang="en-US" b="1" dirty="0" smtClean="0"/>
              <a:t>For pills, take your prescriptions to your favorite pharmacy.</a:t>
            </a:r>
          </a:p>
          <a:p>
            <a:endParaRPr lang="en-US" b="1" dirty="0"/>
          </a:p>
          <a:p>
            <a:r>
              <a:rPr lang="en-US" b="1" dirty="0" smtClean="0"/>
              <a:t>Turn over your prescriptions, your insurance card and your ID.</a:t>
            </a:r>
            <a:endParaRPr lang="en-US" b="1" dirty="0"/>
          </a:p>
          <a:p>
            <a:endParaRPr lang="en-US" b="1" dirty="0"/>
          </a:p>
          <a:p>
            <a:pPr lvl="0"/>
            <a:r>
              <a:rPr lang="en-US" b="1" dirty="0" smtClean="0"/>
              <a:t>Ask how long you need to wait.</a:t>
            </a:r>
          </a:p>
          <a:p>
            <a:pPr lvl="0"/>
            <a:endParaRPr lang="en-US" b="1" dirty="0"/>
          </a:p>
          <a:p>
            <a:pPr lvl="0"/>
            <a:r>
              <a:rPr lang="en-US" b="1" dirty="0" smtClean="0"/>
              <a:t>Get pills, and two cards with the pharmacy number.  Place one by your phone at home, and one in your wallet.</a:t>
            </a:r>
          </a:p>
          <a:p>
            <a:pPr lvl="0"/>
            <a:endParaRPr lang="en-US" b="1" dirty="0"/>
          </a:p>
          <a:p>
            <a:pPr lvl="0"/>
            <a:r>
              <a:rPr lang="en-US" b="1" dirty="0" smtClean="0"/>
              <a:t>For refills, you just need to call the pharmacy and ask for the refill and when it will be ready. Pick it up at the proper time.</a:t>
            </a:r>
          </a:p>
          <a:p>
            <a:pPr lvl="0"/>
            <a:endParaRPr lang="en-US" dirty="0" smtClean="0"/>
          </a:p>
          <a:p>
            <a:pPr lvl="0"/>
            <a:endParaRPr lang="en-US" dirty="0"/>
          </a:p>
        </p:txBody>
      </p:sp>
      <p:sp>
        <p:nvSpPr>
          <p:cNvPr id="3" name="Rectangle 2"/>
          <p:cNvSpPr/>
          <p:nvPr/>
        </p:nvSpPr>
        <p:spPr>
          <a:xfrm>
            <a:off x="2498286" y="838200"/>
            <a:ext cx="3930308" cy="923330"/>
          </a:xfrm>
          <a:prstGeom prst="rect">
            <a:avLst/>
          </a:prstGeom>
          <a:noFill/>
        </p:spPr>
        <p:txBody>
          <a:bodyPr wrap="none" lIns="91440" tIns="45720" rIns="91440" bIns="45720">
            <a:spAutoFit/>
          </a:bodyPr>
          <a:lstStyle/>
          <a:p>
            <a:pPr algn="ctr"/>
            <a:r>
              <a:rPr lang="en-US" sz="5400" b="1" dirty="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p>
        </p:txBody>
      </p:sp>
    </p:spTree>
    <p:extLst>
      <p:ext uri="{BB962C8B-B14F-4D97-AF65-F5344CB8AC3E}">
        <p14:creationId xmlns:p14="http://schemas.microsoft.com/office/powerpoint/2010/main" val="206208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4</a:t>
            </a:fld>
            <a:endParaRPr lang="en-US" dirty="0" smtClean="0">
              <a:solidFill>
                <a:srgbClr val="898989"/>
              </a:solidFill>
            </a:endParaRPr>
          </a:p>
        </p:txBody>
      </p:sp>
      <p:sp>
        <p:nvSpPr>
          <p:cNvPr id="2" name="TextBox 1"/>
          <p:cNvSpPr txBox="1"/>
          <p:nvPr/>
        </p:nvSpPr>
        <p:spPr>
          <a:xfrm>
            <a:off x="1524001" y="2209800"/>
            <a:ext cx="7086600" cy="2862322"/>
          </a:xfrm>
          <a:prstGeom prst="rect">
            <a:avLst/>
          </a:prstGeom>
          <a:noFill/>
        </p:spPr>
        <p:txBody>
          <a:bodyPr wrap="square" rtlCol="0">
            <a:spAutoFit/>
          </a:bodyPr>
          <a:lstStyle/>
          <a:p>
            <a:r>
              <a:rPr lang="en-US" b="1" dirty="0" smtClean="0"/>
              <a:t>In Western Countries most people depend on Medical Insurance</a:t>
            </a:r>
          </a:p>
          <a:p>
            <a:endParaRPr lang="en-US" b="1" dirty="0"/>
          </a:p>
          <a:p>
            <a:r>
              <a:rPr lang="en-US" b="1" dirty="0" smtClean="0"/>
              <a:t>This may be provided by your school or employer</a:t>
            </a:r>
          </a:p>
          <a:p>
            <a:endParaRPr lang="en-US" b="1" dirty="0"/>
          </a:p>
          <a:p>
            <a:r>
              <a:rPr lang="en-US" b="1" dirty="0" smtClean="0"/>
              <a:t>You may have to provide your own.</a:t>
            </a:r>
          </a:p>
          <a:p>
            <a:endParaRPr lang="en-US" b="1" dirty="0"/>
          </a:p>
          <a:p>
            <a:r>
              <a:rPr lang="en-US" b="1" dirty="0" smtClean="0"/>
              <a:t>Day ONE!! Check with your school or employer about Insurance, what they provide or what they recommend.</a:t>
            </a:r>
          </a:p>
          <a:p>
            <a:endParaRPr lang="en-US" b="1" dirty="0"/>
          </a:p>
          <a:p>
            <a:r>
              <a:rPr lang="en-US" b="1" dirty="0" smtClean="0"/>
              <a:t>Budget for Medical Insurance or payments.</a:t>
            </a:r>
          </a:p>
        </p:txBody>
      </p:sp>
      <p:sp>
        <p:nvSpPr>
          <p:cNvPr id="3" name="Rectangle 2"/>
          <p:cNvSpPr/>
          <p:nvPr/>
        </p:nvSpPr>
        <p:spPr>
          <a:xfrm>
            <a:off x="1752600" y="838200"/>
            <a:ext cx="5421677" cy="923330"/>
          </a:xfrm>
          <a:prstGeom prst="rect">
            <a:avLst/>
          </a:prstGeom>
          <a:noFill/>
        </p:spPr>
        <p:txBody>
          <a:bodyPr wrap="none" lIns="91440" tIns="45720" rIns="91440" bIns="45720">
            <a:spAutoFit/>
          </a:bodyPr>
          <a:lstStyle/>
          <a:p>
            <a:pPr algn="ctr"/>
            <a:r>
              <a:rPr lang="en-US" sz="5400" b="1" dirty="0">
                <a:ln w="25400">
                  <a:solidFill>
                    <a:schemeClr val="accent2">
                      <a:satMod val="140000"/>
                    </a:schemeClr>
                  </a:solidFill>
                  <a:prstDash val="solid"/>
                  <a:miter lim="800000"/>
                </a:ln>
                <a:effectLst>
                  <a:outerShdw blurRad="25500" dist="23000" dir="7020000" algn="tl">
                    <a:srgbClr val="000000">
                      <a:alpha val="50000"/>
                    </a:srgbClr>
                  </a:outerShdw>
                </a:effectLst>
              </a:rPr>
              <a:t>Medical Insurance</a:t>
            </a:r>
          </a:p>
        </p:txBody>
      </p:sp>
    </p:spTree>
    <p:extLst>
      <p:ext uri="{BB962C8B-B14F-4D97-AF65-F5344CB8AC3E}">
        <p14:creationId xmlns:p14="http://schemas.microsoft.com/office/powerpoint/2010/main" val="396704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40</a:t>
            </a:fld>
            <a:endParaRPr lang="en-US" dirty="0" smtClean="0">
              <a:solidFill>
                <a:srgbClr val="898989"/>
              </a:solidFill>
            </a:endParaRPr>
          </a:p>
        </p:txBody>
      </p:sp>
      <p:sp>
        <p:nvSpPr>
          <p:cNvPr id="2" name="TextBox 1"/>
          <p:cNvSpPr txBox="1"/>
          <p:nvPr/>
        </p:nvSpPr>
        <p:spPr>
          <a:xfrm>
            <a:off x="685800" y="838200"/>
            <a:ext cx="7848600" cy="6155531"/>
          </a:xfrm>
          <a:prstGeom prst="rect">
            <a:avLst/>
          </a:prstGeom>
          <a:noFill/>
        </p:spPr>
        <p:txBody>
          <a:bodyPr wrap="square" rtlCol="0">
            <a:spAutoFit/>
          </a:bodyPr>
          <a:lstStyle/>
          <a:p>
            <a:r>
              <a:rPr lang="en-US" b="1" dirty="0"/>
              <a:t>Types of Providers</a:t>
            </a:r>
            <a:r>
              <a:rPr lang="en-US" dirty="0"/>
              <a:t> </a:t>
            </a:r>
            <a:endParaRPr lang="en-US" sz="1600" dirty="0"/>
          </a:p>
          <a:p>
            <a:endParaRPr lang="en-US" dirty="0"/>
          </a:p>
          <a:p>
            <a:r>
              <a:rPr lang="en-US" dirty="0" smtClean="0"/>
              <a:t>Family </a:t>
            </a:r>
            <a:r>
              <a:rPr lang="en-US" dirty="0"/>
              <a:t>practitioners </a:t>
            </a:r>
            <a:r>
              <a:rPr lang="zh-CN" altLang="en-US" u="sng" dirty="0"/>
              <a:t> （家庭医生</a:t>
            </a:r>
            <a:r>
              <a:rPr lang="en-US" u="sng" dirty="0"/>
              <a:t> </a:t>
            </a:r>
            <a:r>
              <a:rPr lang="en-US" u="sng" dirty="0" err="1"/>
              <a:t>jiā</a:t>
            </a:r>
            <a:r>
              <a:rPr lang="en-US" u="sng" dirty="0"/>
              <a:t> </a:t>
            </a:r>
            <a:r>
              <a:rPr lang="en-US" u="sng" dirty="0" err="1"/>
              <a:t>tíng</a:t>
            </a:r>
            <a:r>
              <a:rPr lang="en-US" u="sng" dirty="0"/>
              <a:t> </a:t>
            </a:r>
            <a:r>
              <a:rPr lang="en-US" u="sng" dirty="0" err="1"/>
              <a:t>yī</a:t>
            </a:r>
            <a:r>
              <a:rPr lang="en-US" u="sng" dirty="0"/>
              <a:t> </a:t>
            </a:r>
            <a:r>
              <a:rPr lang="en-US" u="sng" dirty="0" err="1"/>
              <a:t>shēng</a:t>
            </a:r>
            <a:r>
              <a:rPr lang="zh-CN" altLang="en-US" u="sng" dirty="0"/>
              <a:t>）</a:t>
            </a:r>
            <a:r>
              <a:rPr lang="en-US" dirty="0" smtClean="0"/>
              <a:t>– </a:t>
            </a:r>
            <a:r>
              <a:rPr lang="en-US" dirty="0"/>
              <a:t>provide general care to </a:t>
            </a:r>
            <a:r>
              <a:rPr lang="en-US" dirty="0" smtClean="0"/>
              <a:t>people.</a:t>
            </a:r>
          </a:p>
          <a:p>
            <a:endParaRPr lang="en-US" sz="1600" dirty="0"/>
          </a:p>
          <a:p>
            <a:pPr lvl="0"/>
            <a:r>
              <a:rPr lang="en-US" dirty="0" smtClean="0"/>
              <a:t>Internists</a:t>
            </a:r>
            <a:r>
              <a:rPr lang="en-US" dirty="0"/>
              <a:t> </a:t>
            </a:r>
            <a:r>
              <a:rPr lang="en-US" u="sng" dirty="0"/>
              <a:t> (</a:t>
            </a:r>
            <a:r>
              <a:rPr lang="zh-CN" altLang="en-US" u="sng" dirty="0"/>
              <a:t>内科医生</a:t>
            </a:r>
            <a:r>
              <a:rPr lang="en-US" u="sng" dirty="0"/>
              <a:t> </a:t>
            </a:r>
            <a:r>
              <a:rPr lang="en-US" u="sng" dirty="0" err="1"/>
              <a:t>nèi</a:t>
            </a:r>
            <a:r>
              <a:rPr lang="en-US" u="sng" dirty="0"/>
              <a:t> </a:t>
            </a:r>
            <a:r>
              <a:rPr lang="en-US" u="sng" dirty="0" err="1"/>
              <a:t>kē</a:t>
            </a:r>
            <a:r>
              <a:rPr lang="en-US" u="sng" dirty="0"/>
              <a:t> </a:t>
            </a:r>
            <a:r>
              <a:rPr lang="en-US" u="sng" dirty="0" err="1"/>
              <a:t>yī</a:t>
            </a:r>
            <a:r>
              <a:rPr lang="en-US" u="sng" dirty="0"/>
              <a:t> </a:t>
            </a:r>
            <a:r>
              <a:rPr lang="en-US" u="sng" dirty="0" err="1"/>
              <a:t>shēng</a:t>
            </a:r>
            <a:r>
              <a:rPr lang="en-US" u="sng" dirty="0"/>
              <a:t> </a:t>
            </a:r>
            <a:r>
              <a:rPr lang="en-US" dirty="0" smtClean="0"/>
              <a:t>– </a:t>
            </a:r>
            <a:r>
              <a:rPr lang="en-US" dirty="0"/>
              <a:t>specialize in internal medicine but can also provide general care to </a:t>
            </a:r>
            <a:r>
              <a:rPr lang="en-US" dirty="0" smtClean="0"/>
              <a:t>adults.</a:t>
            </a:r>
            <a:r>
              <a:rPr lang="en-US" dirty="0"/>
              <a:t> </a:t>
            </a:r>
            <a:endParaRPr lang="en-US" sz="1600" dirty="0"/>
          </a:p>
          <a:p>
            <a:pPr lvl="0"/>
            <a:endParaRPr lang="en-US" dirty="0" smtClean="0"/>
          </a:p>
          <a:p>
            <a:pPr lvl="0"/>
            <a:r>
              <a:rPr lang="en-US" dirty="0" smtClean="0"/>
              <a:t>Obstetricians/gynecologists </a:t>
            </a:r>
            <a:r>
              <a:rPr lang="en-US" u="sng" dirty="0"/>
              <a:t>(</a:t>
            </a:r>
            <a:r>
              <a:rPr lang="zh-CN" altLang="en-US" u="sng" dirty="0"/>
              <a:t>产科医生</a:t>
            </a:r>
            <a:r>
              <a:rPr lang="en-US" u="sng" dirty="0"/>
              <a:t>/</a:t>
            </a:r>
            <a:r>
              <a:rPr lang="zh-CN" altLang="en-US" u="sng" dirty="0"/>
              <a:t>妇科医生</a:t>
            </a:r>
            <a:r>
              <a:rPr lang="en-US" u="sng" dirty="0"/>
              <a:t> </a:t>
            </a:r>
            <a:r>
              <a:rPr lang="en-US" u="sng" dirty="0" err="1"/>
              <a:t>ch</a:t>
            </a:r>
            <a:r>
              <a:rPr lang="en-US" altLang="zh-CN" u="sng" dirty="0" err="1"/>
              <a:t>ǎ</a:t>
            </a:r>
            <a:r>
              <a:rPr lang="en-US" u="sng" dirty="0" err="1"/>
              <a:t>n</a:t>
            </a:r>
            <a:r>
              <a:rPr lang="en-US" u="sng" dirty="0"/>
              <a:t> </a:t>
            </a:r>
            <a:r>
              <a:rPr lang="en-US" u="sng" dirty="0" err="1"/>
              <a:t>kē</a:t>
            </a:r>
            <a:r>
              <a:rPr lang="en-US" u="sng" dirty="0"/>
              <a:t> </a:t>
            </a:r>
            <a:r>
              <a:rPr lang="en-US" u="sng" dirty="0" err="1"/>
              <a:t>yī</a:t>
            </a:r>
            <a:r>
              <a:rPr lang="en-US" u="sng" dirty="0"/>
              <a:t> </a:t>
            </a:r>
            <a:r>
              <a:rPr lang="en-US" u="sng" dirty="0" err="1"/>
              <a:t>shēng</a:t>
            </a:r>
            <a:r>
              <a:rPr lang="en-US" u="sng" dirty="0"/>
              <a:t>/ </a:t>
            </a:r>
            <a:r>
              <a:rPr lang="en-US" u="sng" dirty="0" err="1"/>
              <a:t>fù</a:t>
            </a:r>
            <a:r>
              <a:rPr lang="en-US" u="sng" dirty="0"/>
              <a:t> </a:t>
            </a:r>
            <a:r>
              <a:rPr lang="en-US" u="sng" dirty="0" err="1"/>
              <a:t>kē</a:t>
            </a:r>
            <a:r>
              <a:rPr lang="en-US" u="sng" dirty="0"/>
              <a:t> </a:t>
            </a:r>
            <a:r>
              <a:rPr lang="en-US" u="sng" dirty="0" err="1"/>
              <a:t>yī</a:t>
            </a:r>
            <a:r>
              <a:rPr lang="en-US" u="sng" dirty="0"/>
              <a:t> </a:t>
            </a:r>
            <a:r>
              <a:rPr lang="en-US" u="sng" dirty="0" err="1"/>
              <a:t>shēng</a:t>
            </a:r>
            <a:r>
              <a:rPr lang="en-US" dirty="0" smtClean="0"/>
              <a:t>– </a:t>
            </a:r>
            <a:r>
              <a:rPr lang="en-US" dirty="0"/>
              <a:t>care for women’s reproductive </a:t>
            </a:r>
            <a:r>
              <a:rPr lang="en-US" dirty="0" smtClean="0"/>
              <a:t>health.</a:t>
            </a:r>
            <a:r>
              <a:rPr lang="en-US" dirty="0"/>
              <a:t> </a:t>
            </a:r>
            <a:endParaRPr lang="en-US" sz="1600" dirty="0"/>
          </a:p>
          <a:p>
            <a:pPr lvl="0"/>
            <a:endParaRPr lang="en-US" dirty="0" smtClean="0"/>
          </a:p>
          <a:p>
            <a:pPr lvl="0"/>
            <a:r>
              <a:rPr lang="en-US" dirty="0" smtClean="0"/>
              <a:t>Pediatricians </a:t>
            </a:r>
            <a:r>
              <a:rPr lang="en-US" u="sng" dirty="0"/>
              <a:t>(</a:t>
            </a:r>
            <a:r>
              <a:rPr lang="zh-CN" altLang="en-US" u="sng" dirty="0"/>
              <a:t>儿科医师 </a:t>
            </a:r>
            <a:r>
              <a:rPr lang="en-US" u="sng" dirty="0" err="1"/>
              <a:t>ér</a:t>
            </a:r>
            <a:r>
              <a:rPr lang="en-US" u="sng" dirty="0"/>
              <a:t> </a:t>
            </a:r>
            <a:r>
              <a:rPr lang="en-US" u="sng" dirty="0" err="1"/>
              <a:t>kē</a:t>
            </a:r>
            <a:r>
              <a:rPr lang="en-US" u="sng" dirty="0"/>
              <a:t> </a:t>
            </a:r>
            <a:r>
              <a:rPr lang="en-US" u="sng" dirty="0" err="1"/>
              <a:t>yī</a:t>
            </a:r>
            <a:r>
              <a:rPr lang="en-US" u="sng" dirty="0"/>
              <a:t> </a:t>
            </a:r>
            <a:r>
              <a:rPr lang="en-US" u="sng" dirty="0" err="1"/>
              <a:t>shī</a:t>
            </a:r>
            <a:r>
              <a:rPr lang="en-US" u="sng" dirty="0"/>
              <a:t> </a:t>
            </a:r>
            <a:r>
              <a:rPr lang="en-US" dirty="0" smtClean="0"/>
              <a:t>– </a:t>
            </a:r>
            <a:r>
              <a:rPr lang="en-US" dirty="0"/>
              <a:t>specialize in children’s </a:t>
            </a:r>
            <a:r>
              <a:rPr lang="en-US" dirty="0" smtClean="0"/>
              <a:t>health.</a:t>
            </a:r>
            <a:r>
              <a:rPr lang="en-US" dirty="0"/>
              <a:t> </a:t>
            </a:r>
            <a:endParaRPr lang="en-US" sz="1600" dirty="0"/>
          </a:p>
          <a:p>
            <a:pPr lvl="0"/>
            <a:endParaRPr lang="en-US" dirty="0" smtClean="0"/>
          </a:p>
          <a:p>
            <a:pPr lvl="0"/>
            <a:r>
              <a:rPr lang="en-US" dirty="0" smtClean="0"/>
              <a:t>Psychiatrists </a:t>
            </a:r>
            <a:r>
              <a:rPr lang="en-US" dirty="0"/>
              <a:t>and psychologists </a:t>
            </a:r>
            <a:r>
              <a:rPr lang="en-US" u="sng" dirty="0"/>
              <a:t> (</a:t>
            </a:r>
            <a:r>
              <a:rPr lang="zh-CN" altLang="en-US" u="sng" dirty="0"/>
              <a:t>精神病学家和心理学家</a:t>
            </a:r>
            <a:r>
              <a:rPr lang="en-US" u="sng" dirty="0"/>
              <a:t> </a:t>
            </a:r>
            <a:r>
              <a:rPr lang="en-US" u="sng" dirty="0" err="1"/>
              <a:t>jīng</a:t>
            </a:r>
            <a:r>
              <a:rPr lang="en-US" u="sng" dirty="0"/>
              <a:t> </a:t>
            </a:r>
            <a:r>
              <a:rPr lang="en-US" u="sng" dirty="0" err="1"/>
              <a:t>shén</a:t>
            </a:r>
            <a:r>
              <a:rPr lang="en-US" u="sng" dirty="0"/>
              <a:t> </a:t>
            </a:r>
            <a:r>
              <a:rPr lang="en-US" u="sng" dirty="0" err="1"/>
              <a:t>bìng</a:t>
            </a:r>
            <a:r>
              <a:rPr lang="en-US" u="sng" dirty="0"/>
              <a:t> </a:t>
            </a:r>
            <a:r>
              <a:rPr lang="en-US" u="sng" dirty="0" err="1"/>
              <a:t>xué</a:t>
            </a:r>
            <a:r>
              <a:rPr lang="en-US" u="sng" dirty="0"/>
              <a:t> </a:t>
            </a:r>
            <a:r>
              <a:rPr lang="en-US" u="sng" dirty="0" err="1"/>
              <a:t>jiā</a:t>
            </a:r>
            <a:r>
              <a:rPr lang="en-US" u="sng" dirty="0"/>
              <a:t> </a:t>
            </a:r>
            <a:r>
              <a:rPr lang="en-US" u="sng" dirty="0" err="1"/>
              <a:t>hé</a:t>
            </a:r>
            <a:r>
              <a:rPr lang="en-US" u="sng" dirty="0"/>
              <a:t> </a:t>
            </a:r>
            <a:r>
              <a:rPr lang="en-US" u="sng" dirty="0" err="1"/>
              <a:t>xīn</a:t>
            </a:r>
            <a:r>
              <a:rPr lang="en-US" u="sng" dirty="0"/>
              <a:t> </a:t>
            </a:r>
            <a:r>
              <a:rPr lang="en-US" u="sng" dirty="0" err="1"/>
              <a:t>lǐ</a:t>
            </a:r>
            <a:r>
              <a:rPr lang="en-US" u="sng" dirty="0"/>
              <a:t> </a:t>
            </a:r>
            <a:r>
              <a:rPr lang="en-US" u="sng" dirty="0" err="1"/>
              <a:t>xué</a:t>
            </a:r>
            <a:r>
              <a:rPr lang="en-US" u="sng" dirty="0"/>
              <a:t> </a:t>
            </a:r>
            <a:r>
              <a:rPr lang="en-US" u="sng" dirty="0" err="1"/>
              <a:t>jiā</a:t>
            </a:r>
            <a:r>
              <a:rPr lang="en-US" u="sng" dirty="0"/>
              <a:t>)</a:t>
            </a:r>
            <a:r>
              <a:rPr lang="en-US" dirty="0" smtClean="0"/>
              <a:t>– </a:t>
            </a:r>
            <a:r>
              <a:rPr lang="en-US" dirty="0"/>
              <a:t>mental health professionals; psychiatrists prescribe medication and treats hospitalized patients. </a:t>
            </a:r>
            <a:endParaRPr lang="en-US" sz="1600" dirty="0"/>
          </a:p>
          <a:p>
            <a:pPr lvl="0"/>
            <a:endParaRPr lang="en-US" dirty="0" smtClean="0"/>
          </a:p>
          <a:p>
            <a:pPr lvl="0"/>
            <a:r>
              <a:rPr lang="en-US" dirty="0" smtClean="0"/>
              <a:t>Nurse </a:t>
            </a:r>
            <a:r>
              <a:rPr lang="en-US" dirty="0"/>
              <a:t>practitioners and physician’s assistants </a:t>
            </a:r>
            <a:r>
              <a:rPr lang="en-US" u="sng" dirty="0"/>
              <a:t>(</a:t>
            </a:r>
            <a:r>
              <a:rPr lang="zh-CN" altLang="en-US" u="sng" dirty="0"/>
              <a:t>护士和医生的助手</a:t>
            </a:r>
            <a:r>
              <a:rPr lang="en-US" u="sng" dirty="0"/>
              <a:t> </a:t>
            </a:r>
            <a:r>
              <a:rPr lang="en-US" u="sng" dirty="0" err="1"/>
              <a:t>hù</a:t>
            </a:r>
            <a:r>
              <a:rPr lang="en-US" u="sng" dirty="0"/>
              <a:t> </a:t>
            </a:r>
            <a:r>
              <a:rPr lang="en-US" u="sng" dirty="0" err="1"/>
              <a:t>shì</a:t>
            </a:r>
            <a:r>
              <a:rPr lang="en-US" u="sng" dirty="0"/>
              <a:t> </a:t>
            </a:r>
            <a:r>
              <a:rPr lang="en-US" u="sng" dirty="0" err="1"/>
              <a:t>hé</a:t>
            </a:r>
            <a:r>
              <a:rPr lang="en-US" u="sng" dirty="0"/>
              <a:t> </a:t>
            </a:r>
            <a:r>
              <a:rPr lang="en-US" u="sng" dirty="0" err="1"/>
              <a:t>yī</a:t>
            </a:r>
            <a:r>
              <a:rPr lang="en-US" u="sng" dirty="0"/>
              <a:t> </a:t>
            </a:r>
            <a:r>
              <a:rPr lang="en-US" u="sng" dirty="0" err="1"/>
              <a:t>shēng</a:t>
            </a:r>
            <a:r>
              <a:rPr lang="en-US" u="sng" dirty="0"/>
              <a:t> de </a:t>
            </a:r>
            <a:r>
              <a:rPr lang="en-US" u="sng" dirty="0" err="1"/>
              <a:t>zhù</a:t>
            </a:r>
            <a:r>
              <a:rPr lang="en-US" u="sng" dirty="0"/>
              <a:t> </a:t>
            </a:r>
            <a:r>
              <a:rPr lang="en-US" u="sng" dirty="0" err="1" smtClean="0"/>
              <a:t>sh</a:t>
            </a:r>
            <a:r>
              <a:rPr lang="en-US" altLang="zh-CN" u="sng" dirty="0" err="1" smtClean="0"/>
              <a:t>ǒ</a:t>
            </a:r>
            <a:r>
              <a:rPr lang="en-US" u="sng" dirty="0" err="1" smtClean="0"/>
              <a:t>u</a:t>
            </a:r>
            <a:r>
              <a:rPr lang="en-US" u="sng" dirty="0" smtClean="0"/>
              <a:t>)</a:t>
            </a:r>
            <a:r>
              <a:rPr lang="en-US" dirty="0" smtClean="0"/>
              <a:t> – </a:t>
            </a:r>
            <a:r>
              <a:rPr lang="en-US" dirty="0"/>
              <a:t>can diagnose and treat common medical concerns; they provide care and health information to patients. </a:t>
            </a:r>
            <a:endParaRPr lang="en-US" sz="1600" dirty="0"/>
          </a:p>
          <a:p>
            <a:pPr lvl="0"/>
            <a:endParaRPr lang="en-US" dirty="0" smtClean="0"/>
          </a:p>
          <a:p>
            <a:pPr lvl="0"/>
            <a:endParaRPr lang="en-US" dirty="0"/>
          </a:p>
        </p:txBody>
      </p:sp>
      <p:sp>
        <p:nvSpPr>
          <p:cNvPr id="3" name="Rectangle 2"/>
          <p:cNvSpPr/>
          <p:nvPr/>
        </p:nvSpPr>
        <p:spPr>
          <a:xfrm>
            <a:off x="2526746" y="152400"/>
            <a:ext cx="3930308" cy="923330"/>
          </a:xfrm>
          <a:prstGeom prst="rect">
            <a:avLst/>
          </a:prstGeom>
          <a:noFill/>
        </p:spPr>
        <p:txBody>
          <a:bodyPr wrap="none" lIns="91440" tIns="45720" rIns="91440" bIns="45720">
            <a:spAutoFit/>
          </a:bodyPr>
          <a:lstStyle/>
          <a:p>
            <a:pPr algn="ctr"/>
            <a:r>
              <a:rPr lang="en-US" sz="5400" b="1" dirty="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p>
        </p:txBody>
      </p:sp>
    </p:spTree>
    <p:extLst>
      <p:ext uri="{BB962C8B-B14F-4D97-AF65-F5344CB8AC3E}">
        <p14:creationId xmlns:p14="http://schemas.microsoft.com/office/powerpoint/2010/main" val="111048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41</a:t>
            </a:fld>
            <a:endParaRPr lang="en-US" dirty="0" smtClean="0">
              <a:solidFill>
                <a:srgbClr val="898989"/>
              </a:solidFill>
            </a:endParaRPr>
          </a:p>
        </p:txBody>
      </p:sp>
      <p:sp>
        <p:nvSpPr>
          <p:cNvPr id="2" name="TextBox 1"/>
          <p:cNvSpPr txBox="1"/>
          <p:nvPr/>
        </p:nvSpPr>
        <p:spPr>
          <a:xfrm>
            <a:off x="762000" y="1761530"/>
            <a:ext cx="7848600" cy="4247317"/>
          </a:xfrm>
          <a:prstGeom prst="rect">
            <a:avLst/>
          </a:prstGeom>
          <a:noFill/>
        </p:spPr>
        <p:txBody>
          <a:bodyPr wrap="square" rtlCol="0">
            <a:spAutoFit/>
          </a:bodyPr>
          <a:lstStyle/>
          <a:p>
            <a:r>
              <a:rPr lang="en-US" b="1" dirty="0"/>
              <a:t>Terms in the Insurance Field</a:t>
            </a:r>
            <a:endParaRPr lang="en-US" dirty="0"/>
          </a:p>
          <a:p>
            <a:r>
              <a:rPr lang="en-US" b="1" dirty="0"/>
              <a:t> </a:t>
            </a:r>
            <a:endParaRPr lang="en-US" dirty="0"/>
          </a:p>
          <a:p>
            <a:r>
              <a:rPr lang="en-US" dirty="0"/>
              <a:t>Familiarizing yourself with common insurance terms is necessary for you to adequately understand your prospective insurance plan. Once you have selected a particular plan, you need to carefully read the policy, so you are well informed about its terms and conditions. The following are some common terms in the insurance field:</a:t>
            </a:r>
          </a:p>
          <a:p>
            <a:r>
              <a:rPr lang="en-US" dirty="0"/>
              <a:t> </a:t>
            </a:r>
          </a:p>
          <a:p>
            <a:pPr lvl="0"/>
            <a:r>
              <a:rPr lang="en-US" dirty="0" smtClean="0"/>
              <a:t>Aggregate </a:t>
            </a:r>
            <a:r>
              <a:rPr lang="en-US" dirty="0"/>
              <a:t>maximum or lifetime </a:t>
            </a:r>
            <a:r>
              <a:rPr lang="en-US" dirty="0" smtClean="0"/>
              <a:t>cap </a:t>
            </a:r>
            <a:r>
              <a:rPr lang="zh-CN" altLang="en-US" u="sng" dirty="0" smtClean="0"/>
              <a:t>合</a:t>
            </a:r>
            <a:r>
              <a:rPr lang="zh-CN" altLang="en-US" u="sng" dirty="0"/>
              <a:t>计最多或者终身上限</a:t>
            </a:r>
            <a:r>
              <a:rPr lang="en-US" u="sng" dirty="0"/>
              <a:t> </a:t>
            </a:r>
            <a:r>
              <a:rPr lang="en-US" u="sng" dirty="0" err="1"/>
              <a:t>hé</a:t>
            </a:r>
            <a:r>
              <a:rPr lang="en-US" u="sng" dirty="0"/>
              <a:t> </a:t>
            </a:r>
            <a:r>
              <a:rPr lang="en-US" u="sng" dirty="0" err="1"/>
              <a:t>jì</a:t>
            </a:r>
            <a:r>
              <a:rPr lang="en-US" u="sng" dirty="0"/>
              <a:t> </a:t>
            </a:r>
            <a:r>
              <a:rPr lang="en-US" u="sng" dirty="0" err="1"/>
              <a:t>zuì</a:t>
            </a:r>
            <a:r>
              <a:rPr lang="en-US" u="sng" dirty="0"/>
              <a:t> </a:t>
            </a:r>
            <a:r>
              <a:rPr lang="en-US" u="sng" dirty="0" err="1"/>
              <a:t>duō</a:t>
            </a:r>
            <a:r>
              <a:rPr lang="en-US" u="sng" dirty="0"/>
              <a:t> </a:t>
            </a:r>
            <a:r>
              <a:rPr lang="en-US" u="sng" dirty="0" err="1"/>
              <a:t>huò</a:t>
            </a:r>
            <a:r>
              <a:rPr lang="en-US" u="sng" dirty="0"/>
              <a:t>  </a:t>
            </a:r>
            <a:r>
              <a:rPr lang="en-US" u="sng" dirty="0" err="1"/>
              <a:t>zhě</a:t>
            </a:r>
            <a:r>
              <a:rPr lang="en-US" u="sng" dirty="0"/>
              <a:t> </a:t>
            </a:r>
            <a:r>
              <a:rPr lang="en-US" u="sng" dirty="0" err="1"/>
              <a:t>zhōng</a:t>
            </a:r>
            <a:r>
              <a:rPr lang="en-US" u="sng" dirty="0"/>
              <a:t> </a:t>
            </a:r>
            <a:r>
              <a:rPr lang="en-US" u="sng" dirty="0" err="1"/>
              <a:t>shēn</a:t>
            </a:r>
            <a:r>
              <a:rPr lang="en-US" u="sng" dirty="0"/>
              <a:t> </a:t>
            </a:r>
            <a:r>
              <a:rPr lang="en-US" u="sng" dirty="0" err="1"/>
              <a:t>shàng</a:t>
            </a:r>
            <a:r>
              <a:rPr lang="en-US" u="sng" dirty="0"/>
              <a:t> </a:t>
            </a:r>
            <a:r>
              <a:rPr lang="en-US" u="sng" dirty="0" err="1"/>
              <a:t>xiàn</a:t>
            </a:r>
            <a:r>
              <a:rPr lang="en-US" u="sng" dirty="0"/>
              <a:t> </a:t>
            </a:r>
            <a:r>
              <a:rPr lang="zh-CN" altLang="en-US" u="sng" dirty="0"/>
              <a:t>）</a:t>
            </a:r>
            <a:r>
              <a:rPr lang="en-US" dirty="0" smtClean="0"/>
              <a:t>–</a:t>
            </a:r>
            <a:r>
              <a:rPr lang="en-US" dirty="0"/>
              <a:t> the maximum amount in dollars that your insurance will pay for your or your insured dependents’ benefits over the course of your </a:t>
            </a:r>
            <a:r>
              <a:rPr lang="en-US" dirty="0" smtClean="0"/>
              <a:t>lifetime</a:t>
            </a:r>
          </a:p>
          <a:p>
            <a:pPr lvl="0"/>
            <a:endParaRPr lang="en-US" dirty="0"/>
          </a:p>
          <a:p>
            <a:pPr lvl="0"/>
            <a:r>
              <a:rPr lang="en-US" dirty="0" smtClean="0"/>
              <a:t>Claim</a:t>
            </a:r>
            <a:r>
              <a:rPr lang="en-US" dirty="0"/>
              <a:t> </a:t>
            </a:r>
            <a:r>
              <a:rPr lang="zh-CN" altLang="en-US" u="sng" dirty="0"/>
              <a:t> （索赔是</a:t>
            </a:r>
            <a:r>
              <a:rPr lang="en-US" u="sng" dirty="0" err="1"/>
              <a:t>su</a:t>
            </a:r>
            <a:r>
              <a:rPr lang="en-US" altLang="zh-CN" u="sng" dirty="0" err="1"/>
              <a:t>ǒ</a:t>
            </a:r>
            <a:r>
              <a:rPr lang="en-US" u="sng" dirty="0"/>
              <a:t> </a:t>
            </a:r>
            <a:r>
              <a:rPr lang="en-US" u="sng" dirty="0" err="1"/>
              <a:t>péi</a:t>
            </a:r>
            <a:r>
              <a:rPr lang="en-US" u="sng" dirty="0"/>
              <a:t> </a:t>
            </a:r>
            <a:r>
              <a:rPr lang="en-US" u="sng" dirty="0" err="1"/>
              <a:t>shì</a:t>
            </a:r>
            <a:r>
              <a:rPr lang="zh-CN" altLang="en-US" u="sng" dirty="0"/>
              <a:t>）</a:t>
            </a:r>
            <a:r>
              <a:rPr lang="en-US" dirty="0" smtClean="0"/>
              <a:t>– </a:t>
            </a:r>
            <a:r>
              <a:rPr lang="en-US" dirty="0"/>
              <a:t>a request for payment of benefits according to the insurance policy availed of, after medical services are </a:t>
            </a:r>
            <a:r>
              <a:rPr lang="en-US" dirty="0" smtClean="0"/>
              <a:t>received</a:t>
            </a:r>
            <a:endParaRPr lang="en-US" dirty="0"/>
          </a:p>
        </p:txBody>
      </p:sp>
      <p:sp>
        <p:nvSpPr>
          <p:cNvPr id="3" name="Rectangle 2"/>
          <p:cNvSpPr/>
          <p:nvPr/>
        </p:nvSpPr>
        <p:spPr>
          <a:xfrm>
            <a:off x="2498286" y="838200"/>
            <a:ext cx="3930308" cy="923330"/>
          </a:xfrm>
          <a:prstGeom prst="rect">
            <a:avLst/>
          </a:prstGeom>
          <a:noFill/>
        </p:spPr>
        <p:txBody>
          <a:bodyPr wrap="none" lIns="91440" tIns="45720" rIns="91440" bIns="45720">
            <a:spAutoFit/>
          </a:bodyPr>
          <a:lstStyle/>
          <a:p>
            <a:pPr algn="ctr"/>
            <a:r>
              <a:rPr lang="en-US" sz="5400" b="1" dirty="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p>
        </p:txBody>
      </p:sp>
    </p:spTree>
    <p:extLst>
      <p:ext uri="{BB962C8B-B14F-4D97-AF65-F5344CB8AC3E}">
        <p14:creationId xmlns:p14="http://schemas.microsoft.com/office/powerpoint/2010/main" val="23515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42</a:t>
            </a:fld>
            <a:endParaRPr lang="en-US" dirty="0" smtClean="0">
              <a:solidFill>
                <a:srgbClr val="898989"/>
              </a:solidFill>
            </a:endParaRPr>
          </a:p>
        </p:txBody>
      </p:sp>
      <p:sp>
        <p:nvSpPr>
          <p:cNvPr id="2" name="TextBox 1"/>
          <p:cNvSpPr txBox="1"/>
          <p:nvPr/>
        </p:nvSpPr>
        <p:spPr>
          <a:xfrm>
            <a:off x="762000" y="914400"/>
            <a:ext cx="7848600" cy="4801314"/>
          </a:xfrm>
          <a:prstGeom prst="rect">
            <a:avLst/>
          </a:prstGeom>
          <a:noFill/>
        </p:spPr>
        <p:txBody>
          <a:bodyPr wrap="square" rtlCol="0">
            <a:spAutoFit/>
          </a:bodyPr>
          <a:lstStyle/>
          <a:p>
            <a:r>
              <a:rPr lang="en-US" b="1" dirty="0"/>
              <a:t>Terms in the Insurance Field</a:t>
            </a:r>
            <a:endParaRPr lang="en-US" dirty="0"/>
          </a:p>
          <a:p>
            <a:r>
              <a:rPr lang="en-US" b="1" dirty="0"/>
              <a:t> </a:t>
            </a:r>
            <a:endParaRPr lang="en-US" dirty="0"/>
          </a:p>
          <a:p>
            <a:pPr lvl="0"/>
            <a:r>
              <a:rPr lang="en-US" b="1" dirty="0" smtClean="0"/>
              <a:t>Covered </a:t>
            </a:r>
            <a:r>
              <a:rPr lang="en-US" b="1" dirty="0"/>
              <a:t>service – benefits paid for by your health insurance </a:t>
            </a:r>
            <a:r>
              <a:rPr lang="en-US" b="1" dirty="0" smtClean="0"/>
              <a:t>provider</a:t>
            </a:r>
          </a:p>
          <a:p>
            <a:pPr lvl="0"/>
            <a:endParaRPr lang="en-US" b="1" dirty="0"/>
          </a:p>
          <a:p>
            <a:pPr lvl="0"/>
            <a:r>
              <a:rPr lang="en-US" b="1" dirty="0" smtClean="0"/>
              <a:t>Deductible </a:t>
            </a:r>
            <a:r>
              <a:rPr lang="en-US" b="1" dirty="0"/>
              <a:t>or co-payment – </a:t>
            </a:r>
            <a:r>
              <a:rPr lang="en-US" dirty="0"/>
              <a:t>(</a:t>
            </a:r>
            <a:r>
              <a:rPr lang="zh-CN" altLang="en-US" dirty="0"/>
              <a:t>免赔额</a:t>
            </a:r>
            <a:r>
              <a:rPr lang="en-US" dirty="0" err="1"/>
              <a:t>miǎn</a:t>
            </a:r>
            <a:r>
              <a:rPr lang="en-US" dirty="0"/>
              <a:t> </a:t>
            </a:r>
            <a:r>
              <a:rPr lang="en-US" dirty="0" err="1"/>
              <a:t>péi</a:t>
            </a:r>
            <a:r>
              <a:rPr lang="en-US" dirty="0"/>
              <a:t> é</a:t>
            </a:r>
            <a:r>
              <a:rPr lang="en-US" dirty="0" smtClean="0"/>
              <a:t>) or (</a:t>
            </a:r>
            <a:r>
              <a:rPr lang="zh-CN" altLang="en-US" dirty="0"/>
              <a:t>共付额 </a:t>
            </a:r>
            <a:r>
              <a:rPr lang="en-US" dirty="0" err="1"/>
              <a:t>gòng</a:t>
            </a:r>
            <a:r>
              <a:rPr lang="en-US" dirty="0"/>
              <a:t> </a:t>
            </a:r>
            <a:r>
              <a:rPr lang="en-US" dirty="0" err="1"/>
              <a:t>fù</a:t>
            </a:r>
            <a:r>
              <a:rPr lang="en-US" dirty="0"/>
              <a:t> é</a:t>
            </a:r>
            <a:r>
              <a:rPr lang="en-US" dirty="0" smtClean="0"/>
              <a:t>) </a:t>
            </a:r>
            <a:r>
              <a:rPr lang="en-US" b="1" dirty="0" smtClean="0"/>
              <a:t>portion </a:t>
            </a:r>
            <a:r>
              <a:rPr lang="en-US" b="1" dirty="0"/>
              <a:t>of the total medical bill that an insurance member needs to </a:t>
            </a:r>
            <a:r>
              <a:rPr lang="en-US" b="1" dirty="0" smtClean="0"/>
              <a:t>pay</a:t>
            </a:r>
          </a:p>
          <a:p>
            <a:pPr lvl="0"/>
            <a:endParaRPr lang="en-US" b="1" dirty="0"/>
          </a:p>
          <a:p>
            <a:pPr lvl="0"/>
            <a:r>
              <a:rPr lang="en-US" b="1" dirty="0" smtClean="0"/>
              <a:t>Exemptions</a:t>
            </a:r>
            <a:r>
              <a:rPr lang="en-US" b="1" dirty="0"/>
              <a:t>, exclusions, and limitations </a:t>
            </a:r>
            <a:r>
              <a:rPr lang="zh-CN" altLang="en-US" b="1" u="sng" dirty="0"/>
              <a:t> （免除，例外和限制</a:t>
            </a:r>
            <a:r>
              <a:rPr lang="en-US" b="1" u="sng" dirty="0" err="1"/>
              <a:t>mi</a:t>
            </a:r>
            <a:r>
              <a:rPr lang="en-US" altLang="zh-CN" b="1" u="sng" dirty="0" err="1"/>
              <a:t>ǎ</a:t>
            </a:r>
            <a:r>
              <a:rPr lang="en-US" b="1" u="sng" dirty="0" err="1"/>
              <a:t>n</a:t>
            </a:r>
            <a:r>
              <a:rPr lang="en-US" b="1" u="sng" dirty="0"/>
              <a:t> </a:t>
            </a:r>
            <a:r>
              <a:rPr lang="en-US" b="1" u="sng" dirty="0" err="1"/>
              <a:t>ch</a:t>
            </a:r>
            <a:r>
              <a:rPr lang="en-US" altLang="zh-CN" b="1" u="sng" dirty="0" err="1"/>
              <a:t>ú</a:t>
            </a:r>
            <a:r>
              <a:rPr lang="en-US" b="1" u="sng" dirty="0"/>
              <a:t> </a:t>
            </a:r>
            <a:r>
              <a:rPr lang="en-US" b="1" u="sng" dirty="0" err="1"/>
              <a:t>lì</a:t>
            </a:r>
            <a:r>
              <a:rPr lang="en-US" b="1" u="sng" dirty="0"/>
              <a:t> </a:t>
            </a:r>
            <a:r>
              <a:rPr lang="en-US" b="1" u="sng" dirty="0" err="1"/>
              <a:t>wài</a:t>
            </a:r>
            <a:r>
              <a:rPr lang="en-US" b="1" u="sng" dirty="0"/>
              <a:t> </a:t>
            </a:r>
            <a:r>
              <a:rPr lang="en-US" b="1" u="sng" dirty="0" err="1"/>
              <a:t>hé</a:t>
            </a:r>
            <a:r>
              <a:rPr lang="en-US" b="1" u="sng" dirty="0"/>
              <a:t> </a:t>
            </a:r>
            <a:r>
              <a:rPr lang="en-US" b="1" u="sng" dirty="0" err="1"/>
              <a:t>xiàn</a:t>
            </a:r>
            <a:r>
              <a:rPr lang="en-US" b="1" u="sng" dirty="0"/>
              <a:t> </a:t>
            </a:r>
            <a:r>
              <a:rPr lang="en-US" b="1" u="sng" dirty="0" err="1"/>
              <a:t>zhì</a:t>
            </a:r>
            <a:r>
              <a:rPr lang="zh-CN" altLang="en-US" b="1" u="sng" dirty="0"/>
              <a:t>）</a:t>
            </a:r>
            <a:r>
              <a:rPr lang="en-US" b="1" dirty="0" smtClean="0"/>
              <a:t>– </a:t>
            </a:r>
            <a:r>
              <a:rPr lang="en-US" b="1" dirty="0"/>
              <a:t>benefits that are provided but are not shouldered by your insurance provider </a:t>
            </a:r>
            <a:endParaRPr lang="en-US" b="1" dirty="0" smtClean="0"/>
          </a:p>
          <a:p>
            <a:pPr lvl="0"/>
            <a:endParaRPr lang="en-US" b="1" dirty="0"/>
          </a:p>
          <a:p>
            <a:pPr lvl="0"/>
            <a:r>
              <a:rPr lang="en-US" b="1" dirty="0" smtClean="0"/>
              <a:t>Out-of-pocket </a:t>
            </a:r>
            <a:r>
              <a:rPr lang="en-US" b="1" dirty="0"/>
              <a:t>maximum </a:t>
            </a:r>
            <a:r>
              <a:rPr lang="en-US" b="1" u="sng" dirty="0"/>
              <a:t> (</a:t>
            </a:r>
            <a:r>
              <a:rPr lang="zh-CN" altLang="en-US" b="1" u="sng" dirty="0"/>
              <a:t>自付最高金额</a:t>
            </a:r>
            <a:r>
              <a:rPr lang="en-US" b="1" u="sng" dirty="0"/>
              <a:t> </a:t>
            </a:r>
            <a:r>
              <a:rPr lang="en-US" b="1" u="sng" dirty="0" err="1"/>
              <a:t>zì</a:t>
            </a:r>
            <a:r>
              <a:rPr lang="en-US" b="1" u="sng" dirty="0"/>
              <a:t> </a:t>
            </a:r>
            <a:r>
              <a:rPr lang="en-US" b="1" u="sng" dirty="0" err="1"/>
              <a:t>fù</a:t>
            </a:r>
            <a:r>
              <a:rPr lang="en-US" b="1" u="sng" dirty="0"/>
              <a:t> </a:t>
            </a:r>
            <a:r>
              <a:rPr lang="en-US" b="1" u="sng" dirty="0" err="1"/>
              <a:t>zuì</a:t>
            </a:r>
            <a:r>
              <a:rPr lang="en-US" b="1" u="sng" dirty="0"/>
              <a:t> </a:t>
            </a:r>
            <a:r>
              <a:rPr lang="en-US" b="1" u="sng" dirty="0" err="1"/>
              <a:t>gāo</a:t>
            </a:r>
            <a:r>
              <a:rPr lang="en-US" b="1" u="sng" dirty="0"/>
              <a:t> </a:t>
            </a:r>
            <a:r>
              <a:rPr lang="en-US" b="1" u="sng" dirty="0" err="1"/>
              <a:t>jīn</a:t>
            </a:r>
            <a:r>
              <a:rPr lang="en-US" b="1" u="sng" dirty="0"/>
              <a:t> é)</a:t>
            </a:r>
            <a:r>
              <a:rPr lang="en-US" b="1" dirty="0" smtClean="0"/>
              <a:t>– </a:t>
            </a:r>
            <a:r>
              <a:rPr lang="en-US" b="1" dirty="0"/>
              <a:t>the highest amount that needs to be paid before an insurance provider can cover the full costs of medical care </a:t>
            </a:r>
            <a:endParaRPr lang="en-US" b="1" dirty="0" smtClean="0"/>
          </a:p>
          <a:p>
            <a:pPr lvl="0"/>
            <a:endParaRPr lang="en-US" b="1" dirty="0"/>
          </a:p>
          <a:p>
            <a:pPr lvl="0"/>
            <a:r>
              <a:rPr lang="en-US" b="1" dirty="0" smtClean="0"/>
              <a:t>Pre-authorization</a:t>
            </a:r>
            <a:r>
              <a:rPr lang="en-US" b="1" dirty="0"/>
              <a:t> </a:t>
            </a:r>
            <a:r>
              <a:rPr lang="en-US" b="1" u="sng" dirty="0"/>
              <a:t> (</a:t>
            </a:r>
            <a:r>
              <a:rPr lang="zh-CN" altLang="en-US" b="1" u="sng" dirty="0"/>
              <a:t>预授权</a:t>
            </a:r>
            <a:r>
              <a:rPr lang="en-US" b="1" u="sng" dirty="0" err="1"/>
              <a:t>yù</a:t>
            </a:r>
            <a:r>
              <a:rPr lang="en-US" b="1" u="sng" dirty="0"/>
              <a:t> </a:t>
            </a:r>
            <a:r>
              <a:rPr lang="en-US" b="1" u="sng" dirty="0" err="1"/>
              <a:t>shòu</a:t>
            </a:r>
            <a:r>
              <a:rPr lang="en-US" b="1" u="sng" dirty="0"/>
              <a:t> </a:t>
            </a:r>
            <a:r>
              <a:rPr lang="en-US" b="1" u="sng" dirty="0" err="1"/>
              <a:t>quán</a:t>
            </a:r>
            <a:r>
              <a:rPr lang="en-US" b="1" u="sng" dirty="0"/>
              <a:t> </a:t>
            </a:r>
            <a:r>
              <a:rPr lang="en-US" b="1" dirty="0"/>
              <a:t>)</a:t>
            </a:r>
            <a:r>
              <a:rPr lang="en-US" b="1" dirty="0" smtClean="0"/>
              <a:t>– </a:t>
            </a:r>
            <a:r>
              <a:rPr lang="en-US" b="1" dirty="0"/>
              <a:t>the approval given by an insurance provider before non-emergency care treatment can be provided </a:t>
            </a:r>
            <a:endParaRPr lang="en-US" b="1" dirty="0" smtClean="0"/>
          </a:p>
        </p:txBody>
      </p:sp>
      <p:sp>
        <p:nvSpPr>
          <p:cNvPr id="3" name="Rectangle 2"/>
          <p:cNvSpPr/>
          <p:nvPr/>
        </p:nvSpPr>
        <p:spPr>
          <a:xfrm>
            <a:off x="2721146" y="152400"/>
            <a:ext cx="3930308" cy="923330"/>
          </a:xfrm>
          <a:prstGeom prst="rect">
            <a:avLst/>
          </a:prstGeom>
          <a:noFill/>
        </p:spPr>
        <p:txBody>
          <a:bodyPr wrap="none" lIns="91440" tIns="45720" rIns="91440" bIns="45720">
            <a:spAutoFit/>
          </a:bodyPr>
          <a:lstStyle/>
          <a:p>
            <a:pPr algn="ctr"/>
            <a:r>
              <a:rPr lang="en-US" sz="5400" b="1" dirty="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p>
        </p:txBody>
      </p:sp>
    </p:spTree>
    <p:extLst>
      <p:ext uri="{BB962C8B-B14F-4D97-AF65-F5344CB8AC3E}">
        <p14:creationId xmlns:p14="http://schemas.microsoft.com/office/powerpoint/2010/main" val="52213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43</a:t>
            </a:fld>
            <a:endParaRPr lang="en-US" dirty="0" smtClean="0">
              <a:solidFill>
                <a:srgbClr val="898989"/>
              </a:solidFill>
            </a:endParaRPr>
          </a:p>
        </p:txBody>
      </p:sp>
      <p:sp>
        <p:nvSpPr>
          <p:cNvPr id="2" name="TextBox 1"/>
          <p:cNvSpPr txBox="1"/>
          <p:nvPr/>
        </p:nvSpPr>
        <p:spPr>
          <a:xfrm>
            <a:off x="762000" y="1761530"/>
            <a:ext cx="7848600" cy="3139321"/>
          </a:xfrm>
          <a:prstGeom prst="rect">
            <a:avLst/>
          </a:prstGeom>
          <a:noFill/>
        </p:spPr>
        <p:txBody>
          <a:bodyPr wrap="square" rtlCol="0">
            <a:spAutoFit/>
          </a:bodyPr>
          <a:lstStyle/>
          <a:p>
            <a:r>
              <a:rPr lang="en-US" b="1" dirty="0"/>
              <a:t>Terms in the Insurance Field</a:t>
            </a:r>
            <a:endParaRPr lang="en-US" dirty="0"/>
          </a:p>
          <a:p>
            <a:r>
              <a:rPr lang="en-US" b="1" dirty="0"/>
              <a:t> </a:t>
            </a:r>
            <a:endParaRPr lang="en-US" dirty="0"/>
          </a:p>
          <a:p>
            <a:pPr lvl="0"/>
            <a:r>
              <a:rPr lang="en-US" b="1" dirty="0" smtClean="0"/>
              <a:t>Pre-existing </a:t>
            </a:r>
            <a:r>
              <a:rPr lang="en-US" b="1" dirty="0"/>
              <a:t>condition </a:t>
            </a:r>
            <a:r>
              <a:rPr lang="zh-CN" altLang="en-US" dirty="0"/>
              <a:t>（已经存在的条件</a:t>
            </a:r>
            <a:r>
              <a:rPr lang="en-US" dirty="0"/>
              <a:t> </a:t>
            </a:r>
            <a:r>
              <a:rPr lang="en-US" dirty="0" err="1"/>
              <a:t>yǐ</a:t>
            </a:r>
            <a:r>
              <a:rPr lang="en-US" dirty="0"/>
              <a:t> </a:t>
            </a:r>
            <a:r>
              <a:rPr lang="en-US" dirty="0" err="1"/>
              <a:t>jīng</a:t>
            </a:r>
            <a:r>
              <a:rPr lang="en-US" dirty="0"/>
              <a:t> </a:t>
            </a:r>
            <a:r>
              <a:rPr lang="en-US" dirty="0" err="1"/>
              <a:t>cún</a:t>
            </a:r>
            <a:r>
              <a:rPr lang="en-US" dirty="0"/>
              <a:t> </a:t>
            </a:r>
            <a:r>
              <a:rPr lang="en-US" dirty="0" err="1"/>
              <a:t>zài</a:t>
            </a:r>
            <a:r>
              <a:rPr lang="en-US" dirty="0"/>
              <a:t> de </a:t>
            </a:r>
            <a:r>
              <a:rPr lang="en-US" dirty="0" err="1"/>
              <a:t>tiáo</a:t>
            </a:r>
            <a:r>
              <a:rPr lang="en-US" dirty="0"/>
              <a:t> </a:t>
            </a:r>
            <a:r>
              <a:rPr lang="en-US" dirty="0" err="1"/>
              <a:t>jiàn</a:t>
            </a:r>
            <a:r>
              <a:rPr lang="en-US" dirty="0"/>
              <a:t> </a:t>
            </a:r>
            <a:r>
              <a:rPr lang="en-US" b="1" dirty="0" smtClean="0"/>
              <a:t>– </a:t>
            </a:r>
            <a:r>
              <a:rPr lang="en-US" b="1" dirty="0"/>
              <a:t>any diagnosed or existing medical problem prior to availing the health insurance; note that most insurance plans do not cover pre-existing conditions</a:t>
            </a:r>
            <a:r>
              <a:rPr lang="en-US" b="1" dirty="0" smtClean="0"/>
              <a:t>.</a:t>
            </a:r>
          </a:p>
          <a:p>
            <a:pPr lvl="0"/>
            <a:endParaRPr lang="en-US" b="1" dirty="0"/>
          </a:p>
          <a:p>
            <a:pPr lvl="0"/>
            <a:r>
              <a:rPr lang="en-US" b="1" dirty="0" smtClean="0"/>
              <a:t>Premium</a:t>
            </a:r>
            <a:r>
              <a:rPr lang="en-US" b="1" dirty="0"/>
              <a:t> </a:t>
            </a:r>
            <a:r>
              <a:rPr lang="en-US" dirty="0"/>
              <a:t>( </a:t>
            </a:r>
            <a:r>
              <a:rPr lang="zh-CN" altLang="en-US" dirty="0"/>
              <a:t>保险费</a:t>
            </a:r>
            <a:r>
              <a:rPr lang="en-US" dirty="0"/>
              <a:t> </a:t>
            </a:r>
            <a:r>
              <a:rPr lang="en-US" dirty="0" err="1"/>
              <a:t>bǎo</a:t>
            </a:r>
            <a:r>
              <a:rPr lang="en-US" dirty="0"/>
              <a:t> </a:t>
            </a:r>
            <a:r>
              <a:rPr lang="en-US" dirty="0" err="1"/>
              <a:t>xiǎn</a:t>
            </a:r>
            <a:r>
              <a:rPr lang="en-US" dirty="0"/>
              <a:t> </a:t>
            </a:r>
            <a:r>
              <a:rPr lang="en-US" dirty="0" err="1"/>
              <a:t>fèi</a:t>
            </a:r>
            <a:r>
              <a:rPr lang="en-US" dirty="0"/>
              <a:t> </a:t>
            </a:r>
            <a:r>
              <a:rPr lang="en-US" u="sng" dirty="0"/>
              <a:t>)</a:t>
            </a:r>
            <a:r>
              <a:rPr lang="en-US" dirty="0"/>
              <a:t>– </a:t>
            </a:r>
            <a:r>
              <a:rPr lang="en-US" b="1" dirty="0" smtClean="0"/>
              <a:t>– </a:t>
            </a:r>
            <a:r>
              <a:rPr lang="en-US" b="1" dirty="0"/>
              <a:t>the amount that must be paid to ensure insurance </a:t>
            </a:r>
            <a:r>
              <a:rPr lang="en-US" b="1" dirty="0" smtClean="0"/>
              <a:t>coverage.</a:t>
            </a:r>
            <a:r>
              <a:rPr lang="en-US" b="1" dirty="0"/>
              <a:t> </a:t>
            </a:r>
          </a:p>
          <a:p>
            <a:pPr lvl="0"/>
            <a:endParaRPr lang="en-US" b="1" dirty="0" smtClean="0"/>
          </a:p>
          <a:p>
            <a:pPr lvl="0"/>
            <a:r>
              <a:rPr lang="en-US" b="1" dirty="0" smtClean="0"/>
              <a:t>Usual </a:t>
            </a:r>
            <a:r>
              <a:rPr lang="en-US" b="1" dirty="0"/>
              <a:t>and customary fee </a:t>
            </a:r>
            <a:r>
              <a:rPr lang="en-US" b="1" u="sng" dirty="0"/>
              <a:t> ( </a:t>
            </a:r>
            <a:r>
              <a:rPr lang="zh-CN" altLang="en-US" b="1" u="sng" dirty="0"/>
              <a:t>一般惯例收费</a:t>
            </a:r>
            <a:r>
              <a:rPr lang="en-US" b="1" u="sng" dirty="0"/>
              <a:t> </a:t>
            </a:r>
            <a:r>
              <a:rPr lang="en-US" b="1" u="sng" dirty="0" err="1"/>
              <a:t>yī</a:t>
            </a:r>
            <a:r>
              <a:rPr lang="en-US" b="1" u="sng" dirty="0"/>
              <a:t> </a:t>
            </a:r>
            <a:r>
              <a:rPr lang="en-US" b="1" u="sng" dirty="0" err="1"/>
              <a:t>bān</a:t>
            </a:r>
            <a:r>
              <a:rPr lang="en-US" b="1" u="sng" dirty="0"/>
              <a:t> </a:t>
            </a:r>
            <a:r>
              <a:rPr lang="en-US" b="1" u="sng" dirty="0" err="1"/>
              <a:t>guàn</a:t>
            </a:r>
            <a:r>
              <a:rPr lang="en-US" b="1" u="sng" dirty="0"/>
              <a:t> </a:t>
            </a:r>
            <a:r>
              <a:rPr lang="en-US" b="1" u="sng" dirty="0" err="1"/>
              <a:t>lì</a:t>
            </a:r>
            <a:r>
              <a:rPr lang="en-US" b="1" u="sng" dirty="0"/>
              <a:t> </a:t>
            </a:r>
            <a:r>
              <a:rPr lang="en-US" b="1" u="sng" dirty="0" err="1"/>
              <a:t>shōu</a:t>
            </a:r>
            <a:r>
              <a:rPr lang="en-US" b="1" u="sng" dirty="0"/>
              <a:t> </a:t>
            </a:r>
            <a:r>
              <a:rPr lang="en-US" b="1" u="sng" dirty="0" err="1"/>
              <a:t>fèi</a:t>
            </a:r>
            <a:r>
              <a:rPr lang="en-US" b="1" u="sng" dirty="0"/>
              <a:t> )</a:t>
            </a:r>
            <a:r>
              <a:rPr lang="en-US" b="1" dirty="0" smtClean="0"/>
              <a:t>– </a:t>
            </a:r>
            <a:r>
              <a:rPr lang="en-US" b="1" dirty="0"/>
              <a:t>the average fee charged by a health care provider for services </a:t>
            </a:r>
            <a:r>
              <a:rPr lang="en-US" b="1" dirty="0" smtClean="0"/>
              <a:t>rendered.</a:t>
            </a:r>
            <a:r>
              <a:rPr lang="en-US" b="1" dirty="0"/>
              <a:t> </a:t>
            </a:r>
          </a:p>
        </p:txBody>
      </p:sp>
      <p:sp>
        <p:nvSpPr>
          <p:cNvPr id="3" name="Rectangle 2"/>
          <p:cNvSpPr/>
          <p:nvPr/>
        </p:nvSpPr>
        <p:spPr>
          <a:xfrm>
            <a:off x="2498286" y="838200"/>
            <a:ext cx="3930308" cy="923330"/>
          </a:xfrm>
          <a:prstGeom prst="rect">
            <a:avLst/>
          </a:prstGeom>
          <a:noFill/>
        </p:spPr>
        <p:txBody>
          <a:bodyPr wrap="none" lIns="91440" tIns="45720" rIns="91440" bIns="45720">
            <a:spAutoFit/>
          </a:bodyPr>
          <a:lstStyle/>
          <a:p>
            <a:pPr algn="ctr"/>
            <a:r>
              <a:rPr lang="en-US" sz="5400" b="1" dirty="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p>
        </p:txBody>
      </p:sp>
    </p:spTree>
    <p:extLst>
      <p:ext uri="{BB962C8B-B14F-4D97-AF65-F5344CB8AC3E}">
        <p14:creationId xmlns:p14="http://schemas.microsoft.com/office/powerpoint/2010/main" val="422117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44</a:t>
            </a:fld>
            <a:endParaRPr lang="en-US" dirty="0" smtClean="0">
              <a:solidFill>
                <a:srgbClr val="898989"/>
              </a:solidFill>
            </a:endParaRPr>
          </a:p>
        </p:txBody>
      </p:sp>
      <p:sp>
        <p:nvSpPr>
          <p:cNvPr id="2" name="TextBox 1"/>
          <p:cNvSpPr txBox="1"/>
          <p:nvPr/>
        </p:nvSpPr>
        <p:spPr>
          <a:xfrm>
            <a:off x="511597" y="838200"/>
            <a:ext cx="7848600" cy="5355312"/>
          </a:xfrm>
          <a:prstGeom prst="rect">
            <a:avLst/>
          </a:prstGeom>
          <a:noFill/>
        </p:spPr>
        <p:txBody>
          <a:bodyPr wrap="square" rtlCol="0">
            <a:spAutoFit/>
          </a:bodyPr>
          <a:lstStyle/>
          <a:p>
            <a:r>
              <a:rPr lang="en-US" b="1" dirty="0"/>
              <a:t>Health Insurance Plans</a:t>
            </a:r>
            <a:r>
              <a:rPr lang="en-US" dirty="0"/>
              <a:t> </a:t>
            </a:r>
          </a:p>
          <a:p>
            <a:r>
              <a:rPr lang="en-US" dirty="0"/>
              <a:t> </a:t>
            </a:r>
          </a:p>
          <a:p>
            <a:r>
              <a:rPr lang="en-US" b="1" dirty="0"/>
              <a:t>Health insurance plans in the US are categorized into the following three main types: </a:t>
            </a:r>
          </a:p>
          <a:p>
            <a:r>
              <a:rPr lang="en-US" b="1" dirty="0"/>
              <a:t> </a:t>
            </a:r>
          </a:p>
          <a:p>
            <a:pPr lvl="0"/>
            <a:r>
              <a:rPr lang="en-US" b="1" dirty="0"/>
              <a:t>I</a:t>
            </a:r>
            <a:r>
              <a:rPr lang="en-US" b="1" dirty="0" smtClean="0"/>
              <a:t>ndemnity </a:t>
            </a:r>
            <a:r>
              <a:rPr lang="en-US" b="1" dirty="0"/>
              <a:t>plan </a:t>
            </a:r>
            <a:r>
              <a:rPr lang="en-US" b="1" u="sng" dirty="0"/>
              <a:t> (</a:t>
            </a:r>
            <a:r>
              <a:rPr lang="zh-CN" altLang="en-US" b="1" u="sng" dirty="0"/>
              <a:t>补偿方案</a:t>
            </a:r>
            <a:r>
              <a:rPr lang="en-US" b="1" u="sng" dirty="0"/>
              <a:t> </a:t>
            </a:r>
            <a:r>
              <a:rPr lang="en-US" b="1" u="sng" dirty="0" err="1"/>
              <a:t>b</a:t>
            </a:r>
            <a:r>
              <a:rPr lang="en-US" altLang="zh-CN" b="1" u="sng" dirty="0" err="1"/>
              <a:t>ǔ</a:t>
            </a:r>
            <a:r>
              <a:rPr lang="en-US" b="1" u="sng" dirty="0"/>
              <a:t> </a:t>
            </a:r>
            <a:r>
              <a:rPr lang="en-US" b="1" u="sng" dirty="0" err="1"/>
              <a:t>cháng</a:t>
            </a:r>
            <a:r>
              <a:rPr lang="en-US" b="1" u="sng" dirty="0"/>
              <a:t> </a:t>
            </a:r>
            <a:r>
              <a:rPr lang="en-US" b="1" u="sng" dirty="0" err="1"/>
              <a:t>fāng</a:t>
            </a:r>
            <a:r>
              <a:rPr lang="en-US" b="1" u="sng" dirty="0"/>
              <a:t> </a:t>
            </a:r>
            <a:r>
              <a:rPr lang="en-US" b="1" u="sng" dirty="0" err="1"/>
              <a:t>àn</a:t>
            </a:r>
            <a:r>
              <a:rPr lang="en-US" b="1" u="sng" dirty="0"/>
              <a:t>)</a:t>
            </a:r>
            <a:r>
              <a:rPr lang="en-US" b="1" dirty="0" smtClean="0"/>
              <a:t>– </a:t>
            </a:r>
            <a:r>
              <a:rPr lang="en-US" b="1" dirty="0"/>
              <a:t>allows you to choose your own physician or specialist, with no referral required, and the hospital of your choice; you pay a premium for the insurance and a fixed portion of expenses covered, as well as any deductible and co-payment. </a:t>
            </a:r>
            <a:endParaRPr lang="en-US" b="1" dirty="0" smtClean="0"/>
          </a:p>
          <a:p>
            <a:pPr lvl="0"/>
            <a:endParaRPr lang="en-US" b="1" dirty="0"/>
          </a:p>
          <a:p>
            <a:pPr lvl="0"/>
            <a:r>
              <a:rPr lang="en-US" b="1" dirty="0" smtClean="0"/>
              <a:t>Preferred </a:t>
            </a:r>
            <a:r>
              <a:rPr lang="en-US" b="1" dirty="0"/>
              <a:t>provider organization (PPO) </a:t>
            </a:r>
            <a:r>
              <a:rPr lang="zh-CN" altLang="en-US" b="1" u="sng" dirty="0"/>
              <a:t> （首选供应商组织</a:t>
            </a:r>
            <a:r>
              <a:rPr lang="en-US" b="1" u="sng" dirty="0"/>
              <a:t> </a:t>
            </a:r>
            <a:r>
              <a:rPr lang="en-US" b="1" u="sng" dirty="0" err="1"/>
              <a:t>sh</a:t>
            </a:r>
            <a:r>
              <a:rPr lang="en-US" altLang="zh-CN" b="1" u="sng" dirty="0" err="1"/>
              <a:t>ǒ</a:t>
            </a:r>
            <a:r>
              <a:rPr lang="en-US" b="1" u="sng" dirty="0" err="1"/>
              <a:t>u</a:t>
            </a:r>
            <a:r>
              <a:rPr lang="en-US" b="1" u="sng" dirty="0"/>
              <a:t> </a:t>
            </a:r>
            <a:r>
              <a:rPr lang="en-US" b="1" u="sng" dirty="0" err="1"/>
              <a:t>xu</a:t>
            </a:r>
            <a:r>
              <a:rPr lang="en-US" altLang="zh-CN" b="1" u="sng" dirty="0" err="1"/>
              <a:t>ǎ</a:t>
            </a:r>
            <a:r>
              <a:rPr lang="en-US" b="1" u="sng" dirty="0" err="1"/>
              <a:t>n</a:t>
            </a:r>
            <a:r>
              <a:rPr lang="en-US" b="1" u="sng" dirty="0"/>
              <a:t> </a:t>
            </a:r>
            <a:r>
              <a:rPr lang="en-US" b="1" u="sng" dirty="0" err="1"/>
              <a:t>gōng</a:t>
            </a:r>
            <a:r>
              <a:rPr lang="en-US" b="1" u="sng" dirty="0"/>
              <a:t> </a:t>
            </a:r>
            <a:r>
              <a:rPr lang="en-US" b="1" u="sng" dirty="0" err="1"/>
              <a:t>yìng</a:t>
            </a:r>
            <a:r>
              <a:rPr lang="en-US" b="1" u="sng" dirty="0"/>
              <a:t> </a:t>
            </a:r>
            <a:r>
              <a:rPr lang="en-US" b="1" u="sng" dirty="0" err="1"/>
              <a:t>shāng</a:t>
            </a:r>
            <a:r>
              <a:rPr lang="en-US" b="1" u="sng" dirty="0"/>
              <a:t> </a:t>
            </a:r>
            <a:r>
              <a:rPr lang="en-US" b="1" u="sng" dirty="0" err="1"/>
              <a:t>z</a:t>
            </a:r>
            <a:r>
              <a:rPr lang="en-US" altLang="zh-CN" b="1" u="sng" dirty="0" err="1"/>
              <a:t>ǔ</a:t>
            </a:r>
            <a:r>
              <a:rPr lang="en-US" b="1" u="sng" dirty="0"/>
              <a:t> </a:t>
            </a:r>
            <a:r>
              <a:rPr lang="en-US" b="1" u="sng" dirty="0" err="1"/>
              <a:t>zhī</a:t>
            </a:r>
            <a:r>
              <a:rPr lang="en-US" b="1" u="sng" dirty="0"/>
              <a:t> </a:t>
            </a:r>
            <a:r>
              <a:rPr lang="zh-CN" altLang="en-US" b="1" u="sng" dirty="0"/>
              <a:t>）</a:t>
            </a:r>
            <a:r>
              <a:rPr lang="en-US" b="1" dirty="0" smtClean="0"/>
              <a:t>– </a:t>
            </a:r>
            <a:r>
              <a:rPr lang="en-US" b="1" dirty="0"/>
              <a:t>similar to an indemnity plan, but you pay less if you use the preferred providers of your </a:t>
            </a:r>
            <a:r>
              <a:rPr lang="en-US" b="1" dirty="0" smtClean="0"/>
              <a:t>plan.</a:t>
            </a:r>
            <a:r>
              <a:rPr lang="en-US" b="1" dirty="0"/>
              <a:t> </a:t>
            </a:r>
            <a:endParaRPr lang="en-US" b="1" dirty="0" smtClean="0"/>
          </a:p>
          <a:p>
            <a:pPr lvl="0"/>
            <a:endParaRPr lang="en-US" b="1" dirty="0"/>
          </a:p>
          <a:p>
            <a:pPr lvl="0"/>
            <a:r>
              <a:rPr lang="en-US" b="1" dirty="0"/>
              <a:t>H</a:t>
            </a:r>
            <a:r>
              <a:rPr lang="en-US" b="1" dirty="0" smtClean="0"/>
              <a:t>ealth </a:t>
            </a:r>
            <a:r>
              <a:rPr lang="en-US" b="1" dirty="0"/>
              <a:t>maintenance organization (HMO</a:t>
            </a:r>
            <a:r>
              <a:rPr lang="en-US" b="1" dirty="0" smtClean="0"/>
              <a:t>)</a:t>
            </a:r>
            <a:r>
              <a:rPr lang="en-US" b="1" u="sng" dirty="0" smtClean="0"/>
              <a:t>, </a:t>
            </a:r>
            <a:r>
              <a:rPr lang="en-US" b="1" dirty="0" smtClean="0"/>
              <a:t> (</a:t>
            </a:r>
            <a:r>
              <a:rPr lang="zh-CN" altLang="en-US" b="1" u="sng" dirty="0" smtClean="0"/>
              <a:t>健</a:t>
            </a:r>
            <a:r>
              <a:rPr lang="zh-CN" altLang="en-US" b="1" u="sng" dirty="0"/>
              <a:t>康保健组织</a:t>
            </a:r>
            <a:r>
              <a:rPr lang="en-US" b="1" dirty="0" err="1"/>
              <a:t>ji</a:t>
            </a:r>
            <a:r>
              <a:rPr lang="en-US" b="1" u="sng" dirty="0" err="1"/>
              <a:t>à</a:t>
            </a:r>
            <a:r>
              <a:rPr lang="en-US" b="1" dirty="0" err="1"/>
              <a:t>n</a:t>
            </a:r>
            <a:r>
              <a:rPr lang="en-US" b="1" dirty="0"/>
              <a:t> </a:t>
            </a:r>
            <a:r>
              <a:rPr lang="en-US" b="1" dirty="0" err="1"/>
              <a:t>k</a:t>
            </a:r>
            <a:r>
              <a:rPr lang="en-US" b="1" u="sng" dirty="0" err="1"/>
              <a:t>ā</a:t>
            </a:r>
            <a:r>
              <a:rPr lang="en-US" b="1" dirty="0" err="1"/>
              <a:t>ng</a:t>
            </a:r>
            <a:r>
              <a:rPr lang="en-US" b="1" dirty="0"/>
              <a:t> </a:t>
            </a:r>
            <a:r>
              <a:rPr lang="en-US" b="1" dirty="0" err="1"/>
              <a:t>b</a:t>
            </a:r>
            <a:r>
              <a:rPr lang="en-US" altLang="zh-CN" b="1" u="sng" dirty="0" err="1"/>
              <a:t>ǎ</a:t>
            </a:r>
            <a:r>
              <a:rPr lang="en-US" b="1" dirty="0" err="1"/>
              <a:t>o</a:t>
            </a:r>
            <a:r>
              <a:rPr lang="en-US" b="1" dirty="0"/>
              <a:t>   </a:t>
            </a:r>
            <a:r>
              <a:rPr lang="en-US" b="1" dirty="0" err="1"/>
              <a:t>xi</a:t>
            </a:r>
            <a:r>
              <a:rPr lang="en-US" altLang="zh-CN" b="1" u="sng" dirty="0" err="1"/>
              <a:t>ǎ</a:t>
            </a:r>
            <a:r>
              <a:rPr lang="en-US" b="1" dirty="0" err="1"/>
              <a:t>n</a:t>
            </a:r>
            <a:r>
              <a:rPr lang="en-US" b="1" u="sng" dirty="0"/>
              <a:t> </a:t>
            </a:r>
            <a:r>
              <a:rPr lang="en-US" b="1" u="sng" dirty="0" err="1"/>
              <a:t>z</a:t>
            </a:r>
            <a:r>
              <a:rPr lang="en-US" altLang="zh-CN" b="1" u="sng" dirty="0" err="1"/>
              <a:t>ǔ</a:t>
            </a:r>
            <a:r>
              <a:rPr lang="en-US" b="1" u="sng" dirty="0"/>
              <a:t> </a:t>
            </a:r>
            <a:r>
              <a:rPr lang="en-US" b="1" u="sng" dirty="0" err="1"/>
              <a:t>zhī</a:t>
            </a:r>
            <a:r>
              <a:rPr lang="en-US" b="1" u="sng" dirty="0"/>
              <a:t>)</a:t>
            </a:r>
            <a:r>
              <a:rPr lang="en-US" b="1" dirty="0" smtClean="0"/>
              <a:t>–</a:t>
            </a:r>
            <a:r>
              <a:rPr lang="en-US" b="1" dirty="0"/>
              <a:t> you pay a certain premium for the insurance and a fixed co-payment for services covered. Your selected primary care physician, who should be approved by your HMO, is the one who will refer you, as needed, to specialists or outside facilities, which may also need to be pre-approved by your HMO. </a:t>
            </a:r>
          </a:p>
        </p:txBody>
      </p:sp>
      <p:sp>
        <p:nvSpPr>
          <p:cNvPr id="3" name="Rectangle 2"/>
          <p:cNvSpPr/>
          <p:nvPr/>
        </p:nvSpPr>
        <p:spPr>
          <a:xfrm>
            <a:off x="2470743" y="143470"/>
            <a:ext cx="3930308" cy="923330"/>
          </a:xfrm>
          <a:prstGeom prst="rect">
            <a:avLst/>
          </a:prstGeom>
          <a:noFill/>
        </p:spPr>
        <p:txBody>
          <a:bodyPr wrap="none" lIns="91440" tIns="45720" rIns="91440" bIns="45720">
            <a:spAutoFit/>
          </a:bodyPr>
          <a:lstStyle/>
          <a:p>
            <a:pPr algn="ctr"/>
            <a:r>
              <a:rPr lang="en-US" sz="5400" b="1" dirty="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p>
        </p:txBody>
      </p:sp>
    </p:spTree>
    <p:extLst>
      <p:ext uri="{BB962C8B-B14F-4D97-AF65-F5344CB8AC3E}">
        <p14:creationId xmlns:p14="http://schemas.microsoft.com/office/powerpoint/2010/main" val="369738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45</a:t>
            </a:fld>
            <a:endParaRPr lang="en-US" dirty="0" smtClean="0">
              <a:solidFill>
                <a:srgbClr val="898989"/>
              </a:solidFill>
            </a:endParaRPr>
          </a:p>
        </p:txBody>
      </p:sp>
      <p:sp>
        <p:nvSpPr>
          <p:cNvPr id="2" name="TextBox 1"/>
          <p:cNvSpPr txBox="1"/>
          <p:nvPr/>
        </p:nvSpPr>
        <p:spPr>
          <a:xfrm>
            <a:off x="751901" y="1066800"/>
            <a:ext cx="7848600" cy="5201424"/>
          </a:xfrm>
          <a:prstGeom prst="rect">
            <a:avLst/>
          </a:prstGeom>
          <a:noFill/>
        </p:spPr>
        <p:txBody>
          <a:bodyPr wrap="square" rtlCol="0">
            <a:spAutoFit/>
          </a:bodyPr>
          <a:lstStyle/>
          <a:p>
            <a:r>
              <a:rPr lang="en-US" b="1" dirty="0"/>
              <a:t>How to Select the Right Insurance Plan for You</a:t>
            </a:r>
            <a:endParaRPr lang="en-US" sz="1600" dirty="0"/>
          </a:p>
          <a:p>
            <a:r>
              <a:rPr lang="en-US" b="1" dirty="0"/>
              <a:t> </a:t>
            </a:r>
            <a:endParaRPr lang="en-US" sz="1600" dirty="0"/>
          </a:p>
          <a:p>
            <a:r>
              <a:rPr lang="en-US" b="1" dirty="0"/>
              <a:t>Cost is not the only factor that you need to take into account when selecting the right insurance plan for you. Assess also if the plan adequately meets your needs. The following are some features that you need to consider in a plan:</a:t>
            </a:r>
            <a:endParaRPr lang="en-US" sz="1600" b="1" dirty="0"/>
          </a:p>
          <a:p>
            <a:r>
              <a:rPr lang="en-US" b="1" dirty="0"/>
              <a:t> </a:t>
            </a:r>
            <a:endParaRPr lang="en-US" sz="1600" b="1" dirty="0"/>
          </a:p>
          <a:p>
            <a:r>
              <a:rPr lang="en-US" b="1" dirty="0" smtClean="0"/>
              <a:t>Treatments </a:t>
            </a:r>
            <a:r>
              <a:rPr lang="en-US" b="1" dirty="0"/>
              <a:t>included and </a:t>
            </a:r>
            <a:r>
              <a:rPr lang="en-US" b="1" dirty="0" smtClean="0"/>
              <a:t>excluded.</a:t>
            </a:r>
            <a:r>
              <a:rPr lang="en-US" b="1" dirty="0"/>
              <a:t> </a:t>
            </a:r>
            <a:endParaRPr lang="en-US" sz="1600" b="1" dirty="0"/>
          </a:p>
          <a:p>
            <a:endParaRPr lang="en-US" sz="1600" b="1" dirty="0"/>
          </a:p>
          <a:p>
            <a:r>
              <a:rPr lang="en-US" b="1" dirty="0" smtClean="0"/>
              <a:t>Payment </a:t>
            </a:r>
            <a:r>
              <a:rPr lang="en-US" b="1" dirty="0"/>
              <a:t>arrangement (deductible or </a:t>
            </a:r>
            <a:r>
              <a:rPr lang="en-US" b="1" dirty="0" smtClean="0"/>
              <a:t>copayment).</a:t>
            </a:r>
            <a:endParaRPr lang="en-US" sz="1600" b="1" dirty="0"/>
          </a:p>
          <a:p>
            <a:endParaRPr lang="en-US" sz="1600" b="1" dirty="0"/>
          </a:p>
          <a:p>
            <a:r>
              <a:rPr lang="en-US" b="1" dirty="0" smtClean="0"/>
              <a:t>Whether </a:t>
            </a:r>
            <a:r>
              <a:rPr lang="en-US" b="1" dirty="0"/>
              <a:t>the insurance provider will pay for pre-existing </a:t>
            </a:r>
            <a:r>
              <a:rPr lang="en-US" b="1" dirty="0" smtClean="0"/>
              <a:t>conditions.</a:t>
            </a:r>
            <a:r>
              <a:rPr lang="en-US" b="1" dirty="0"/>
              <a:t> </a:t>
            </a:r>
            <a:endParaRPr lang="en-US" sz="1600" b="1" dirty="0"/>
          </a:p>
          <a:p>
            <a:endParaRPr lang="en-US" sz="1600" b="1" dirty="0"/>
          </a:p>
          <a:p>
            <a:r>
              <a:rPr lang="en-US" b="1" dirty="0" smtClean="0"/>
              <a:t>Whether </a:t>
            </a:r>
            <a:r>
              <a:rPr lang="en-US" b="1" dirty="0"/>
              <a:t>you need specialists and whether these are covered by your </a:t>
            </a:r>
            <a:r>
              <a:rPr lang="en-US" b="1" dirty="0" smtClean="0"/>
              <a:t>plan</a:t>
            </a:r>
            <a:endParaRPr lang="en-US" sz="1600" b="1" dirty="0"/>
          </a:p>
          <a:p>
            <a:endParaRPr lang="en-US" sz="1600" b="1" dirty="0"/>
          </a:p>
          <a:p>
            <a:r>
              <a:rPr lang="en-US" b="1" dirty="0" smtClean="0"/>
              <a:t>Wide </a:t>
            </a:r>
            <a:r>
              <a:rPr lang="en-US" b="1" dirty="0"/>
              <a:t>choice of primary care physicians, specialists, and hospital providers in the case of HMO and PPO </a:t>
            </a:r>
            <a:r>
              <a:rPr lang="en-US" b="1" dirty="0" smtClean="0"/>
              <a:t>plans.</a:t>
            </a:r>
            <a:r>
              <a:rPr lang="en-US" b="1" dirty="0"/>
              <a:t> </a:t>
            </a:r>
            <a:endParaRPr lang="en-US" sz="1600" b="1" dirty="0"/>
          </a:p>
          <a:p>
            <a:endParaRPr lang="en-US" sz="1600" b="1" dirty="0"/>
          </a:p>
          <a:p>
            <a:r>
              <a:rPr lang="en-US" b="1" dirty="0" smtClean="0"/>
              <a:t>Maximum </a:t>
            </a:r>
            <a:r>
              <a:rPr lang="en-US" b="1" dirty="0"/>
              <a:t>amount, if any, paid annually or over the lifetime of coverage per </a:t>
            </a:r>
            <a:r>
              <a:rPr lang="en-US" b="1" dirty="0" smtClean="0"/>
              <a:t>problem</a:t>
            </a:r>
            <a:r>
              <a:rPr lang="en-US" sz="1600" b="1" dirty="0" smtClean="0"/>
              <a:t>.</a:t>
            </a:r>
            <a:r>
              <a:rPr lang="en-US" b="1" dirty="0"/>
              <a:t> </a:t>
            </a:r>
            <a:endParaRPr lang="en-US" sz="1600" b="1" dirty="0"/>
          </a:p>
        </p:txBody>
      </p:sp>
      <p:sp>
        <p:nvSpPr>
          <p:cNvPr id="3" name="Rectangle 2"/>
          <p:cNvSpPr/>
          <p:nvPr/>
        </p:nvSpPr>
        <p:spPr>
          <a:xfrm>
            <a:off x="2466153" y="228600"/>
            <a:ext cx="3930308" cy="923330"/>
          </a:xfrm>
          <a:prstGeom prst="rect">
            <a:avLst/>
          </a:prstGeom>
          <a:noFill/>
        </p:spPr>
        <p:txBody>
          <a:bodyPr wrap="none" lIns="91440" tIns="45720" rIns="91440" bIns="45720">
            <a:spAutoFit/>
          </a:bodyPr>
          <a:lstStyle/>
          <a:p>
            <a:pPr algn="ctr"/>
            <a:r>
              <a:rPr lang="en-US" sz="5400" b="1" dirty="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p>
        </p:txBody>
      </p:sp>
    </p:spTree>
    <p:extLst>
      <p:ext uri="{BB962C8B-B14F-4D97-AF65-F5344CB8AC3E}">
        <p14:creationId xmlns:p14="http://schemas.microsoft.com/office/powerpoint/2010/main" val="128936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46</a:t>
            </a:fld>
            <a:endParaRPr lang="en-US" dirty="0" smtClean="0">
              <a:solidFill>
                <a:srgbClr val="898989"/>
              </a:solidFill>
            </a:endParaRPr>
          </a:p>
        </p:txBody>
      </p:sp>
      <p:sp>
        <p:nvSpPr>
          <p:cNvPr id="2" name="TextBox 1"/>
          <p:cNvSpPr txBox="1"/>
          <p:nvPr/>
        </p:nvSpPr>
        <p:spPr>
          <a:xfrm>
            <a:off x="751901" y="1066800"/>
            <a:ext cx="7848600" cy="3385542"/>
          </a:xfrm>
          <a:prstGeom prst="rect">
            <a:avLst/>
          </a:prstGeom>
          <a:noFill/>
        </p:spPr>
        <p:txBody>
          <a:bodyPr wrap="square" rtlCol="0">
            <a:spAutoFit/>
          </a:bodyPr>
          <a:lstStyle/>
          <a:p>
            <a:r>
              <a:rPr lang="en-US" b="1" dirty="0"/>
              <a:t>How to Select the Right Insurance Plan for You</a:t>
            </a:r>
            <a:endParaRPr lang="en-US" sz="1600" dirty="0"/>
          </a:p>
          <a:p>
            <a:r>
              <a:rPr lang="en-US" b="1" dirty="0"/>
              <a:t> </a:t>
            </a:r>
            <a:endParaRPr lang="en-US" sz="1600" dirty="0"/>
          </a:p>
          <a:p>
            <a:r>
              <a:rPr lang="en-US" b="1" dirty="0" smtClean="0"/>
              <a:t>Speed </a:t>
            </a:r>
            <a:r>
              <a:rPr lang="en-US" b="1" dirty="0"/>
              <a:t>of the insurance provider in processing claims  </a:t>
            </a:r>
            <a:endParaRPr lang="en-US" sz="1600" b="1" dirty="0"/>
          </a:p>
          <a:p>
            <a:endParaRPr lang="en-US" sz="1600" b="1" dirty="0"/>
          </a:p>
          <a:p>
            <a:r>
              <a:rPr lang="en-US" b="1" dirty="0"/>
              <a:t>Consider your situation and that of your dependents when selecting your insurance plan. For example, avoid purchasing insurance that does not include pre-existing conditions if you have an ongoing medical problem. Know if a specialist is provided by the insurance company if you choose an HMO or PPO. Note that insurance plans that have low premiums have less coverage and involve high deductibles and copayments, so in reality, these are of little benefit. </a:t>
            </a:r>
            <a:r>
              <a:rPr lang="en-US" dirty="0"/>
              <a:t/>
            </a:r>
            <a:br>
              <a:rPr lang="en-US" dirty="0"/>
            </a:br>
            <a:r>
              <a:rPr lang="en-US" dirty="0"/>
              <a:t/>
            </a:r>
            <a:br>
              <a:rPr lang="en-US" dirty="0"/>
            </a:br>
            <a:r>
              <a:rPr lang="en-US" dirty="0"/>
              <a:t>  </a:t>
            </a:r>
            <a:endParaRPr lang="en-US" sz="1600" dirty="0"/>
          </a:p>
        </p:txBody>
      </p:sp>
      <p:sp>
        <p:nvSpPr>
          <p:cNvPr id="3" name="Rectangle 2"/>
          <p:cNvSpPr/>
          <p:nvPr/>
        </p:nvSpPr>
        <p:spPr>
          <a:xfrm>
            <a:off x="2466153" y="228600"/>
            <a:ext cx="3930308" cy="923330"/>
          </a:xfrm>
          <a:prstGeom prst="rect">
            <a:avLst/>
          </a:prstGeom>
          <a:noFill/>
        </p:spPr>
        <p:txBody>
          <a:bodyPr wrap="none" lIns="91440" tIns="45720" rIns="91440" bIns="45720">
            <a:spAutoFit/>
          </a:bodyPr>
          <a:lstStyle/>
          <a:p>
            <a:pPr algn="ctr"/>
            <a:r>
              <a:rPr lang="en-US" sz="5400" b="1" dirty="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p>
        </p:txBody>
      </p:sp>
    </p:spTree>
    <p:extLst>
      <p:ext uri="{BB962C8B-B14F-4D97-AF65-F5344CB8AC3E}">
        <p14:creationId xmlns:p14="http://schemas.microsoft.com/office/powerpoint/2010/main" val="143058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47</a:t>
            </a:fld>
            <a:endParaRPr lang="en-US" dirty="0" smtClean="0">
              <a:solidFill>
                <a:srgbClr val="898989"/>
              </a:solidFill>
            </a:endParaRPr>
          </a:p>
        </p:txBody>
      </p:sp>
      <p:sp>
        <p:nvSpPr>
          <p:cNvPr id="2" name="TextBox 1"/>
          <p:cNvSpPr txBox="1"/>
          <p:nvPr/>
        </p:nvSpPr>
        <p:spPr>
          <a:xfrm>
            <a:off x="751901" y="1066800"/>
            <a:ext cx="7848600" cy="2893100"/>
          </a:xfrm>
          <a:prstGeom prst="rect">
            <a:avLst/>
          </a:prstGeom>
          <a:noFill/>
        </p:spPr>
        <p:txBody>
          <a:bodyPr wrap="square" rtlCol="0">
            <a:spAutoFit/>
          </a:bodyPr>
          <a:lstStyle/>
          <a:p>
            <a:r>
              <a:rPr lang="en-US" b="1" dirty="0"/>
              <a:t>How to File a Claim</a:t>
            </a:r>
            <a:endParaRPr lang="en-US" dirty="0"/>
          </a:p>
          <a:p>
            <a:endParaRPr lang="en-US" dirty="0"/>
          </a:p>
          <a:p>
            <a:r>
              <a:rPr lang="en-US" b="1" dirty="0"/>
              <a:t>Know how you can claim benefits with your insurance company and when by reading your insurance brochure. Note that some health care providers can file claims on your behalf. Otherwise, they will require immediate payment of services or wait for your insurance provider to pay its portion of the bill. Have your insurance card ready each time. Keep copies of your medical bills and all related documents for </a:t>
            </a:r>
            <a:r>
              <a:rPr lang="en-US" sz="2000" b="1" i="1" dirty="0"/>
              <a:t>at least </a:t>
            </a:r>
            <a:r>
              <a:rPr lang="en-US" b="1" dirty="0" smtClean="0"/>
              <a:t>two years.</a:t>
            </a:r>
            <a:r>
              <a:rPr lang="en-US" dirty="0"/>
              <a:t/>
            </a:r>
            <a:br>
              <a:rPr lang="en-US" dirty="0"/>
            </a:br>
            <a:r>
              <a:rPr lang="en-US" dirty="0"/>
              <a:t/>
            </a:r>
            <a:br>
              <a:rPr lang="en-US" dirty="0"/>
            </a:br>
            <a:r>
              <a:rPr lang="en-US" dirty="0"/>
              <a:t>  </a:t>
            </a:r>
            <a:endParaRPr lang="en-US" sz="1600" dirty="0"/>
          </a:p>
        </p:txBody>
      </p:sp>
      <p:sp>
        <p:nvSpPr>
          <p:cNvPr id="3" name="Rectangle 2"/>
          <p:cNvSpPr/>
          <p:nvPr/>
        </p:nvSpPr>
        <p:spPr>
          <a:xfrm>
            <a:off x="2466153" y="228600"/>
            <a:ext cx="3930308" cy="923330"/>
          </a:xfrm>
          <a:prstGeom prst="rect">
            <a:avLst/>
          </a:prstGeom>
          <a:noFill/>
        </p:spPr>
        <p:txBody>
          <a:bodyPr wrap="none" lIns="91440" tIns="45720" rIns="91440" bIns="45720">
            <a:spAutoFit/>
          </a:bodyPr>
          <a:lstStyle/>
          <a:p>
            <a:pPr algn="ctr"/>
            <a:r>
              <a:rPr lang="en-US" sz="5400" b="1" dirty="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p>
        </p:txBody>
      </p:sp>
    </p:spTree>
    <p:extLst>
      <p:ext uri="{BB962C8B-B14F-4D97-AF65-F5344CB8AC3E}">
        <p14:creationId xmlns:p14="http://schemas.microsoft.com/office/powerpoint/2010/main" val="172751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48</a:t>
            </a:fld>
            <a:endParaRPr lang="en-US" dirty="0" smtClean="0">
              <a:solidFill>
                <a:srgbClr val="898989"/>
              </a:solidFill>
            </a:endParaRPr>
          </a:p>
        </p:txBody>
      </p:sp>
      <p:sp>
        <p:nvSpPr>
          <p:cNvPr id="2" name="TextBox 1"/>
          <p:cNvSpPr txBox="1"/>
          <p:nvPr/>
        </p:nvSpPr>
        <p:spPr>
          <a:xfrm>
            <a:off x="751901" y="1066800"/>
            <a:ext cx="7848600" cy="3139321"/>
          </a:xfrm>
          <a:prstGeom prst="rect">
            <a:avLst/>
          </a:prstGeom>
          <a:noFill/>
        </p:spPr>
        <p:txBody>
          <a:bodyPr wrap="square" rtlCol="0">
            <a:spAutoFit/>
          </a:bodyPr>
          <a:lstStyle/>
          <a:p>
            <a:r>
              <a:rPr lang="en-US" b="1" dirty="0"/>
              <a:t>Using Your Insurance Wisely </a:t>
            </a:r>
            <a:endParaRPr lang="en-US" dirty="0"/>
          </a:p>
          <a:p>
            <a:endParaRPr lang="en-US" dirty="0"/>
          </a:p>
          <a:p>
            <a:r>
              <a:rPr lang="en-US" b="1" dirty="0"/>
              <a:t>Read your insurance policy fully. Your insurance provider may refuse payment if your condition is not covered, or if protocol in seeking treatment is not followed. Especially prior to confinement or surgery, ask for an expense estimate from your health care provider before you consult with your insurance provider as regards coverage. Doing so will help decrease your total medical expenses. </a:t>
            </a:r>
            <a:endParaRPr lang="en-US" b="1" dirty="0" smtClean="0"/>
          </a:p>
          <a:p>
            <a:endParaRPr lang="en-US" b="1" dirty="0"/>
          </a:p>
          <a:p>
            <a:r>
              <a:rPr lang="en-US" b="1" dirty="0" smtClean="0"/>
              <a:t>Read, ask questions, understand your policy. Understand your obligations.</a:t>
            </a:r>
            <a:r>
              <a:rPr lang="en-US" dirty="0"/>
              <a:t/>
            </a:r>
            <a:br>
              <a:rPr lang="en-US" dirty="0"/>
            </a:br>
            <a:r>
              <a:rPr lang="en-US" dirty="0"/>
              <a:t/>
            </a:r>
            <a:br>
              <a:rPr lang="en-US" dirty="0"/>
            </a:br>
            <a:r>
              <a:rPr lang="en-US" dirty="0"/>
              <a:t>  </a:t>
            </a:r>
            <a:endParaRPr lang="en-US" sz="1600" dirty="0"/>
          </a:p>
        </p:txBody>
      </p:sp>
      <p:sp>
        <p:nvSpPr>
          <p:cNvPr id="3" name="Rectangle 2"/>
          <p:cNvSpPr/>
          <p:nvPr/>
        </p:nvSpPr>
        <p:spPr>
          <a:xfrm>
            <a:off x="2417747" y="228600"/>
            <a:ext cx="3930308" cy="923330"/>
          </a:xfrm>
          <a:prstGeom prst="rect">
            <a:avLst/>
          </a:prstGeom>
          <a:noFill/>
        </p:spPr>
        <p:txBody>
          <a:bodyPr wrap="none" lIns="91440" tIns="45720" rIns="91440" bIns="45720">
            <a:spAutoFit/>
          </a:bodyPr>
          <a:lstStyle/>
          <a:p>
            <a:pPr algn="ctr"/>
            <a:r>
              <a:rPr lang="en-US" sz="5400" b="1" dirty="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p>
        </p:txBody>
      </p:sp>
    </p:spTree>
    <p:extLst>
      <p:ext uri="{BB962C8B-B14F-4D97-AF65-F5344CB8AC3E}">
        <p14:creationId xmlns:p14="http://schemas.microsoft.com/office/powerpoint/2010/main" val="295725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49</a:t>
            </a:fld>
            <a:endParaRPr lang="en-US" dirty="0" smtClean="0">
              <a:solidFill>
                <a:srgbClr val="898989"/>
              </a:solidFill>
            </a:endParaRPr>
          </a:p>
        </p:txBody>
      </p:sp>
      <p:sp>
        <p:nvSpPr>
          <p:cNvPr id="2" name="TextBox 1"/>
          <p:cNvSpPr txBox="1"/>
          <p:nvPr/>
        </p:nvSpPr>
        <p:spPr>
          <a:xfrm>
            <a:off x="751901" y="1066800"/>
            <a:ext cx="7848600" cy="1477328"/>
          </a:xfrm>
          <a:prstGeom prst="rect">
            <a:avLst/>
          </a:prstGeom>
          <a:noFill/>
        </p:spPr>
        <p:txBody>
          <a:bodyPr wrap="square" rtlCol="0">
            <a:spAutoFit/>
          </a:bodyPr>
          <a:lstStyle/>
          <a:p>
            <a:r>
              <a:rPr lang="en-US" b="1" dirty="0" smtClean="0"/>
              <a:t>Terms</a:t>
            </a:r>
            <a:endParaRPr lang="en-US" dirty="0"/>
          </a:p>
          <a:p>
            <a:endParaRPr lang="en-US" dirty="0"/>
          </a:p>
          <a:p>
            <a:r>
              <a:rPr lang="en-US" dirty="0"/>
              <a:t/>
            </a:r>
            <a:br>
              <a:rPr lang="en-US" dirty="0"/>
            </a:br>
            <a:r>
              <a:rPr lang="en-US" dirty="0"/>
              <a:t/>
            </a:r>
            <a:br>
              <a:rPr lang="en-US" dirty="0"/>
            </a:br>
            <a:r>
              <a:rPr lang="en-US" dirty="0"/>
              <a:t>  </a:t>
            </a:r>
            <a:endParaRPr lang="en-US" sz="1600" dirty="0"/>
          </a:p>
        </p:txBody>
      </p:sp>
      <p:sp>
        <p:nvSpPr>
          <p:cNvPr id="3" name="Rectangle 2"/>
          <p:cNvSpPr/>
          <p:nvPr/>
        </p:nvSpPr>
        <p:spPr>
          <a:xfrm>
            <a:off x="2466153" y="228600"/>
            <a:ext cx="3930308" cy="923330"/>
          </a:xfrm>
          <a:prstGeom prst="rect">
            <a:avLst/>
          </a:prstGeom>
          <a:noFill/>
        </p:spPr>
        <p:txBody>
          <a:bodyPr wrap="none" lIns="91440" tIns="45720" rIns="91440" bIns="45720">
            <a:spAutoFit/>
          </a:bodyPr>
          <a:lstStyle/>
          <a:p>
            <a:pPr algn="ctr"/>
            <a:r>
              <a:rPr lang="en-US" sz="5400" b="1" dirty="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p>
        </p:txBody>
      </p:sp>
      <p:sp>
        <p:nvSpPr>
          <p:cNvPr id="5" name="Rectangle 4"/>
          <p:cNvSpPr/>
          <p:nvPr/>
        </p:nvSpPr>
        <p:spPr>
          <a:xfrm>
            <a:off x="157908" y="1600200"/>
            <a:ext cx="8763000" cy="4800600"/>
          </a:xfrm>
          <a:prstGeom prst="rect">
            <a:avLst/>
          </a:prstGeom>
        </p:spPr>
        <p:txBody>
          <a:bodyPr wrap="square" numCol="2" spcCol="228600" anchor="ctr" anchorCtr="0">
            <a:noAutofit/>
          </a:bodyPr>
          <a:lstStyle/>
          <a:p>
            <a:pPr lvl="0"/>
            <a:r>
              <a:rPr lang="en-US" sz="1600" b="1" dirty="0"/>
              <a:t>Abrasion</a:t>
            </a:r>
            <a:r>
              <a:rPr lang="en-US" sz="1600" dirty="0"/>
              <a:t>(</a:t>
            </a:r>
            <a:r>
              <a:rPr lang="zh-CN" altLang="en-US" sz="1600" dirty="0"/>
              <a:t>磨损 </a:t>
            </a:r>
            <a:r>
              <a:rPr lang="en-US" sz="1600" dirty="0" err="1"/>
              <a:t>mó</a:t>
            </a:r>
            <a:r>
              <a:rPr lang="en-US" sz="1600" dirty="0"/>
              <a:t> </a:t>
            </a:r>
            <a:r>
              <a:rPr lang="en-US" sz="1600" dirty="0" err="1"/>
              <a:t>sǔn</a:t>
            </a:r>
            <a:r>
              <a:rPr lang="en-US" sz="1600" dirty="0"/>
              <a:t> ): a cut, scrape, or scratch</a:t>
            </a:r>
          </a:p>
          <a:p>
            <a:pPr lvl="0"/>
            <a:r>
              <a:rPr lang="en-US" sz="1600" b="1" dirty="0"/>
              <a:t>Abscess</a:t>
            </a:r>
            <a:r>
              <a:rPr lang="en-US" sz="1600" u="sng" dirty="0"/>
              <a:t>(</a:t>
            </a:r>
            <a:r>
              <a:rPr lang="zh-CN" altLang="en-US" sz="1600" dirty="0"/>
              <a:t>脓肿</a:t>
            </a:r>
            <a:r>
              <a:rPr lang="en-US" sz="1600" dirty="0" err="1"/>
              <a:t>nóng</a:t>
            </a:r>
            <a:r>
              <a:rPr lang="en-US" sz="1600" dirty="0"/>
              <a:t> </a:t>
            </a:r>
            <a:r>
              <a:rPr lang="en-US" sz="1600" dirty="0" err="1"/>
              <a:t>zhǒng</a:t>
            </a:r>
            <a:r>
              <a:rPr lang="en-US" sz="1600" dirty="0"/>
              <a:t> ): an </a:t>
            </a:r>
            <a:r>
              <a:rPr lang="en-US" sz="1600" dirty="0" smtClean="0"/>
              <a:t>infection or wound</a:t>
            </a:r>
            <a:endParaRPr lang="en-US" sz="1600" dirty="0"/>
          </a:p>
          <a:p>
            <a:pPr lvl="0"/>
            <a:r>
              <a:rPr lang="en-US" sz="1600" b="1" dirty="0"/>
              <a:t>Acute</a:t>
            </a:r>
            <a:r>
              <a:rPr lang="en-US" sz="1600" dirty="0"/>
              <a:t>(</a:t>
            </a:r>
            <a:r>
              <a:rPr lang="zh-CN" altLang="en-US" sz="1600" dirty="0"/>
              <a:t>急性</a:t>
            </a:r>
            <a:r>
              <a:rPr lang="en-US" sz="1600" dirty="0"/>
              <a:t> </a:t>
            </a:r>
            <a:r>
              <a:rPr lang="en-US" sz="1600" dirty="0" err="1"/>
              <a:t>jí</a:t>
            </a:r>
            <a:r>
              <a:rPr lang="en-US" sz="1600" dirty="0"/>
              <a:t> </a:t>
            </a:r>
            <a:r>
              <a:rPr lang="en-US" sz="1600" dirty="0" err="1"/>
              <a:t>xìng</a:t>
            </a:r>
            <a:r>
              <a:rPr lang="en-US" sz="1600" dirty="0"/>
              <a:t> ): rapid </a:t>
            </a:r>
            <a:r>
              <a:rPr lang="en-US" sz="1600" dirty="0" smtClean="0"/>
              <a:t>onset or </a:t>
            </a:r>
            <a:r>
              <a:rPr lang="en-US" sz="1600" dirty="0"/>
              <a:t>brief</a:t>
            </a:r>
          </a:p>
          <a:p>
            <a:pPr lvl="0"/>
            <a:r>
              <a:rPr lang="en-US" sz="1600" b="1" dirty="0"/>
              <a:t>Ambulatory</a:t>
            </a:r>
            <a:r>
              <a:rPr lang="en-US" sz="1600" u="sng" dirty="0"/>
              <a:t>(</a:t>
            </a:r>
            <a:r>
              <a:rPr lang="zh-CN" altLang="en-US" sz="1600" dirty="0"/>
              <a:t>门诊</a:t>
            </a:r>
            <a:r>
              <a:rPr lang="en-US" sz="1600" dirty="0"/>
              <a:t> </a:t>
            </a:r>
            <a:r>
              <a:rPr lang="en-US" sz="1600" dirty="0" err="1"/>
              <a:t>mén</a:t>
            </a:r>
            <a:r>
              <a:rPr lang="en-US" sz="1600" dirty="0"/>
              <a:t> </a:t>
            </a:r>
            <a:r>
              <a:rPr lang="en-US" sz="1600" dirty="0" err="1"/>
              <a:t>zhěn</a:t>
            </a:r>
            <a:r>
              <a:rPr lang="en-US" sz="1600" dirty="0"/>
              <a:t>): mobile, able to walk or move around, not confined to bed</a:t>
            </a:r>
          </a:p>
          <a:p>
            <a:pPr lvl="0"/>
            <a:r>
              <a:rPr lang="en-US" sz="1600" b="1" dirty="0"/>
              <a:t>Analgesic</a:t>
            </a:r>
            <a:r>
              <a:rPr lang="en-US" sz="1600" dirty="0"/>
              <a:t>(</a:t>
            </a:r>
            <a:r>
              <a:rPr lang="zh-CN" altLang="en-US" sz="1600" dirty="0"/>
              <a:t>镇痛剂</a:t>
            </a:r>
            <a:r>
              <a:rPr lang="en-US" sz="1600" dirty="0"/>
              <a:t> </a:t>
            </a:r>
            <a:r>
              <a:rPr lang="en-US" sz="1600" dirty="0" err="1"/>
              <a:t>zhèn</a:t>
            </a:r>
            <a:r>
              <a:rPr lang="en-US" sz="1600" dirty="0"/>
              <a:t> </a:t>
            </a:r>
            <a:r>
              <a:rPr lang="en-US" sz="1600" dirty="0" err="1"/>
              <a:t>tòng</a:t>
            </a:r>
            <a:r>
              <a:rPr lang="en-US" sz="1600" dirty="0"/>
              <a:t> </a:t>
            </a:r>
            <a:r>
              <a:rPr lang="en-US" sz="1600" dirty="0" err="1"/>
              <a:t>jì</a:t>
            </a:r>
            <a:r>
              <a:rPr lang="en-US" sz="1600" dirty="0"/>
              <a:t>) : a pain reliever, such as aspirin, Advil or Tylenol</a:t>
            </a:r>
          </a:p>
          <a:p>
            <a:pPr lvl="0"/>
            <a:r>
              <a:rPr lang="en-US" sz="1600" b="1" dirty="0"/>
              <a:t>Antibiotic</a:t>
            </a:r>
            <a:r>
              <a:rPr lang="en-US" sz="1600" u="sng" dirty="0"/>
              <a:t>(</a:t>
            </a:r>
            <a:r>
              <a:rPr lang="zh-CN" altLang="en-US" sz="1600" dirty="0"/>
              <a:t>抗生素</a:t>
            </a:r>
            <a:r>
              <a:rPr lang="en-US" sz="1600" dirty="0" err="1"/>
              <a:t>kàng</a:t>
            </a:r>
            <a:r>
              <a:rPr lang="en-US" sz="1600" dirty="0"/>
              <a:t> </a:t>
            </a:r>
            <a:r>
              <a:rPr lang="en-US" sz="1600" dirty="0" err="1"/>
              <a:t>shēng</a:t>
            </a:r>
            <a:r>
              <a:rPr lang="en-US" sz="1600" dirty="0"/>
              <a:t> </a:t>
            </a:r>
            <a:r>
              <a:rPr lang="en-US" sz="1600" dirty="0" err="1"/>
              <a:t>sù</a:t>
            </a:r>
            <a:r>
              <a:rPr lang="en-US" sz="1600" u="sng" dirty="0"/>
              <a:t>)</a:t>
            </a:r>
            <a:r>
              <a:rPr lang="en-US" sz="1600" dirty="0"/>
              <a:t>: a medicine or drug that fights bacteria</a:t>
            </a:r>
          </a:p>
          <a:p>
            <a:pPr lvl="0"/>
            <a:r>
              <a:rPr lang="en-US" sz="1600" b="1" dirty="0"/>
              <a:t>Anti-inflammatory</a:t>
            </a:r>
            <a:r>
              <a:rPr lang="en-US" sz="1600" u="sng" dirty="0"/>
              <a:t>(</a:t>
            </a:r>
            <a:r>
              <a:rPr lang="zh-CN" altLang="en-US" sz="1600" dirty="0"/>
              <a:t>抗炎药</a:t>
            </a:r>
            <a:r>
              <a:rPr lang="en-US" sz="1600" dirty="0" err="1"/>
              <a:t>kàng</a:t>
            </a:r>
            <a:r>
              <a:rPr lang="en-US" sz="1600" dirty="0"/>
              <a:t> </a:t>
            </a:r>
            <a:r>
              <a:rPr lang="en-US" sz="1600" dirty="0" err="1"/>
              <a:t>yán</a:t>
            </a:r>
            <a:r>
              <a:rPr lang="en-US" sz="1600" dirty="0"/>
              <a:t> </a:t>
            </a:r>
            <a:r>
              <a:rPr lang="en-US" sz="1600" dirty="0" err="1"/>
              <a:t>yào</a:t>
            </a:r>
            <a:r>
              <a:rPr lang="en-US" sz="1600" dirty="0"/>
              <a:t>): a drug that prevents or reduces swelling and pain</a:t>
            </a:r>
          </a:p>
          <a:p>
            <a:pPr lvl="0"/>
            <a:r>
              <a:rPr lang="en-US" sz="1600" b="1" dirty="0"/>
              <a:t>Benign</a:t>
            </a:r>
            <a:r>
              <a:rPr lang="en-US" sz="1600" dirty="0"/>
              <a:t>(</a:t>
            </a:r>
            <a:r>
              <a:rPr lang="zh-CN" altLang="en-US" sz="1600" dirty="0"/>
              <a:t>良性</a:t>
            </a:r>
            <a:r>
              <a:rPr lang="en-US" sz="1600" dirty="0" err="1"/>
              <a:t>liáng</a:t>
            </a:r>
            <a:r>
              <a:rPr lang="en-US" sz="1600" dirty="0"/>
              <a:t> </a:t>
            </a:r>
            <a:r>
              <a:rPr lang="en-US" sz="1600" dirty="0" err="1"/>
              <a:t>xìng</a:t>
            </a:r>
            <a:r>
              <a:rPr lang="en-US" sz="1600" u="sng" dirty="0"/>
              <a:t>)</a:t>
            </a:r>
            <a:r>
              <a:rPr lang="en-US" sz="1600" dirty="0"/>
              <a:t>: not cancer</a:t>
            </a:r>
          </a:p>
          <a:p>
            <a:pPr lvl="0"/>
            <a:r>
              <a:rPr lang="en-US" sz="1600" b="1" dirty="0"/>
              <a:t>Biopsy</a:t>
            </a:r>
            <a:r>
              <a:rPr lang="en-US" sz="1600" dirty="0"/>
              <a:t>(</a:t>
            </a:r>
            <a:r>
              <a:rPr lang="zh-CN" altLang="en-US" sz="1600" dirty="0"/>
              <a:t>活组织检查</a:t>
            </a:r>
            <a:r>
              <a:rPr lang="en-US" sz="1600" dirty="0" err="1"/>
              <a:t>huó</a:t>
            </a:r>
            <a:r>
              <a:rPr lang="en-US" sz="1600" dirty="0"/>
              <a:t> </a:t>
            </a:r>
            <a:r>
              <a:rPr lang="en-US" sz="1600" dirty="0" err="1"/>
              <a:t>zǔ</a:t>
            </a:r>
            <a:r>
              <a:rPr lang="en-US" sz="1600" dirty="0"/>
              <a:t> </a:t>
            </a:r>
            <a:r>
              <a:rPr lang="en-US" sz="1600" dirty="0" err="1"/>
              <a:t>zhī</a:t>
            </a:r>
            <a:r>
              <a:rPr lang="en-US" sz="1600" dirty="0"/>
              <a:t> </a:t>
            </a:r>
            <a:r>
              <a:rPr lang="en-US" sz="1600" dirty="0" err="1"/>
              <a:t>jiǎn</a:t>
            </a:r>
            <a:r>
              <a:rPr lang="en-US" sz="1600" dirty="0"/>
              <a:t> </a:t>
            </a:r>
            <a:r>
              <a:rPr lang="en-US" sz="1600" dirty="0" err="1"/>
              <a:t>chá</a:t>
            </a:r>
            <a:r>
              <a:rPr lang="en-US" sz="1600" dirty="0"/>
              <a:t>): process for removing a tissue sample for testing</a:t>
            </a:r>
          </a:p>
          <a:p>
            <a:pPr lvl="0"/>
            <a:r>
              <a:rPr lang="en-US" sz="1600" b="1" dirty="0"/>
              <a:t>BMI</a:t>
            </a:r>
            <a:r>
              <a:rPr lang="en-US" sz="1600" u="sng" dirty="0"/>
              <a:t>(</a:t>
            </a:r>
            <a:r>
              <a:rPr lang="zh-CN" altLang="en-US" sz="1600" dirty="0"/>
              <a:t>体质指数</a:t>
            </a:r>
            <a:r>
              <a:rPr lang="en-US" sz="1600" dirty="0" err="1"/>
              <a:t>tǐ</a:t>
            </a:r>
            <a:r>
              <a:rPr lang="en-US" sz="1600" dirty="0"/>
              <a:t> </a:t>
            </a:r>
            <a:r>
              <a:rPr lang="en-US" sz="1600" dirty="0" err="1"/>
              <a:t>zhì</a:t>
            </a:r>
            <a:r>
              <a:rPr lang="en-US" sz="1600" dirty="0"/>
              <a:t> </a:t>
            </a:r>
            <a:r>
              <a:rPr lang="en-US" sz="1600" dirty="0" err="1"/>
              <a:t>zhǐ</a:t>
            </a:r>
            <a:r>
              <a:rPr lang="en-US" sz="1600" dirty="0"/>
              <a:t> </a:t>
            </a:r>
            <a:r>
              <a:rPr lang="en-US" sz="1600" dirty="0" err="1"/>
              <a:t>shù</a:t>
            </a:r>
            <a:r>
              <a:rPr lang="en-US" sz="1600" dirty="0"/>
              <a:t>): “body mass index,” which is a measure of body fat based on height and weight</a:t>
            </a:r>
          </a:p>
          <a:p>
            <a:pPr lvl="0"/>
            <a:r>
              <a:rPr lang="en-US" sz="1600" b="1" dirty="0"/>
              <a:t>Bowel</a:t>
            </a:r>
            <a:r>
              <a:rPr lang="en-US" sz="1600" u="sng" dirty="0"/>
              <a:t>(</a:t>
            </a:r>
            <a:r>
              <a:rPr lang="zh-CN" altLang="en-US" sz="1600" dirty="0"/>
              <a:t>肠</a:t>
            </a:r>
            <a:r>
              <a:rPr lang="en-US" sz="1600" dirty="0"/>
              <a:t> </a:t>
            </a:r>
            <a:r>
              <a:rPr lang="en-US" sz="1600" dirty="0" err="1"/>
              <a:t>cháng</a:t>
            </a:r>
            <a:r>
              <a:rPr lang="en-US" sz="1600" u="sng" dirty="0"/>
              <a:t> </a:t>
            </a:r>
            <a:r>
              <a:rPr lang="en-US" sz="1600" dirty="0"/>
              <a:t>): the intestine</a:t>
            </a:r>
          </a:p>
          <a:p>
            <a:pPr lvl="0"/>
            <a:r>
              <a:rPr lang="en-US" sz="1600" b="1" dirty="0"/>
              <a:t>Cholesterol</a:t>
            </a:r>
            <a:r>
              <a:rPr lang="en-US" sz="1600" dirty="0"/>
              <a:t>(</a:t>
            </a:r>
            <a:r>
              <a:rPr lang="zh-CN" altLang="en-US" sz="1600" dirty="0"/>
              <a:t>胆固醇</a:t>
            </a:r>
            <a:r>
              <a:rPr lang="en-US" sz="1600" dirty="0"/>
              <a:t> </a:t>
            </a:r>
            <a:r>
              <a:rPr lang="en-US" sz="1600" dirty="0" err="1"/>
              <a:t>dǎn</a:t>
            </a:r>
            <a:r>
              <a:rPr lang="en-US" sz="1600" dirty="0"/>
              <a:t> </a:t>
            </a:r>
            <a:r>
              <a:rPr lang="en-US" sz="1600" dirty="0" err="1"/>
              <a:t>gù</a:t>
            </a:r>
            <a:r>
              <a:rPr lang="en-US" sz="1600" dirty="0"/>
              <a:t> </a:t>
            </a:r>
            <a:r>
              <a:rPr lang="en-US" sz="1600" dirty="0" err="1"/>
              <a:t>chún</a:t>
            </a:r>
            <a:r>
              <a:rPr lang="en-US" sz="1600" dirty="0"/>
              <a:t> </a:t>
            </a:r>
            <a:r>
              <a:rPr lang="en-US" sz="1600" u="sng" dirty="0"/>
              <a:t>)</a:t>
            </a:r>
            <a:r>
              <a:rPr lang="en-US" sz="1600" dirty="0"/>
              <a:t>: a type of fat produced in your liver and transported by your blood</a:t>
            </a:r>
          </a:p>
          <a:p>
            <a:pPr lvl="0"/>
            <a:r>
              <a:rPr lang="en-US" sz="1600" b="1" dirty="0"/>
              <a:t>Chronic</a:t>
            </a:r>
            <a:r>
              <a:rPr lang="zh-CN" altLang="en-US" sz="1600" dirty="0"/>
              <a:t>（慢性</a:t>
            </a:r>
            <a:r>
              <a:rPr lang="en-US" sz="1600" dirty="0"/>
              <a:t> </a:t>
            </a:r>
            <a:r>
              <a:rPr lang="en-US" sz="1600" dirty="0" err="1"/>
              <a:t>màn</a:t>
            </a:r>
            <a:r>
              <a:rPr lang="en-US" sz="1600" dirty="0"/>
              <a:t> </a:t>
            </a:r>
            <a:r>
              <a:rPr lang="en-US" sz="1600" dirty="0" err="1"/>
              <a:t>xìng</a:t>
            </a:r>
            <a:r>
              <a:rPr lang="en-US" sz="1600" dirty="0"/>
              <a:t> </a:t>
            </a:r>
            <a:r>
              <a:rPr lang="zh-CN" altLang="en-US" sz="1600" dirty="0"/>
              <a:t>）</a:t>
            </a:r>
            <a:r>
              <a:rPr lang="en-US" sz="1600" dirty="0"/>
              <a:t>: long-term, lasting a long time or not having an </a:t>
            </a:r>
            <a:r>
              <a:rPr lang="en-US" sz="1600" dirty="0" smtClean="0"/>
              <a:t>ending</a:t>
            </a:r>
          </a:p>
          <a:p>
            <a:pPr lvl="0"/>
            <a:r>
              <a:rPr lang="en-US" sz="1600" b="1" dirty="0"/>
              <a:t>Colon</a:t>
            </a:r>
            <a:r>
              <a:rPr lang="en-US" sz="1600" dirty="0"/>
              <a:t>(</a:t>
            </a:r>
            <a:r>
              <a:rPr lang="zh-CN" altLang="en-US" sz="1600" dirty="0"/>
              <a:t>大肠</a:t>
            </a:r>
            <a:r>
              <a:rPr lang="en-US" sz="1600" dirty="0"/>
              <a:t> </a:t>
            </a:r>
            <a:r>
              <a:rPr lang="en-US" sz="1600" dirty="0" err="1"/>
              <a:t>dà</a:t>
            </a:r>
            <a:r>
              <a:rPr lang="en-US" sz="1600" dirty="0"/>
              <a:t> </a:t>
            </a:r>
            <a:r>
              <a:rPr lang="en-US" sz="1600" dirty="0" err="1"/>
              <a:t>cháng</a:t>
            </a:r>
            <a:r>
              <a:rPr lang="en-US" sz="1600" u="sng" dirty="0"/>
              <a:t>):</a:t>
            </a:r>
            <a:r>
              <a:rPr lang="en-US" sz="1600" dirty="0"/>
              <a:t> part of the large intestine</a:t>
            </a:r>
          </a:p>
          <a:p>
            <a:pPr lvl="0"/>
            <a:r>
              <a:rPr lang="en-US" sz="1600" b="1" dirty="0" smtClean="0"/>
              <a:t>Compression</a:t>
            </a:r>
            <a:r>
              <a:rPr lang="zh-CN" altLang="en-US" sz="1600" dirty="0"/>
              <a:t>（压缩</a:t>
            </a:r>
            <a:r>
              <a:rPr lang="en-US" sz="1600" dirty="0"/>
              <a:t> </a:t>
            </a:r>
            <a:r>
              <a:rPr lang="en-US" sz="1600" dirty="0" err="1"/>
              <a:t>yā</a:t>
            </a:r>
            <a:r>
              <a:rPr lang="en-US" sz="1600" dirty="0"/>
              <a:t> </a:t>
            </a:r>
            <a:r>
              <a:rPr lang="en-US" sz="1600" dirty="0" err="1"/>
              <a:t>suō</a:t>
            </a:r>
            <a:r>
              <a:rPr lang="zh-CN" altLang="en-US" sz="1600" dirty="0"/>
              <a:t>）</a:t>
            </a:r>
            <a:r>
              <a:rPr lang="en-US" sz="1600" dirty="0"/>
              <a:t>: the act of putting pressure on, or </a:t>
            </a:r>
            <a:r>
              <a:rPr lang="en-US" sz="1600" dirty="0" smtClean="0"/>
              <a:t>squeezing</a:t>
            </a:r>
          </a:p>
          <a:p>
            <a:pPr lvl="0"/>
            <a:r>
              <a:rPr lang="en-US" sz="1600" b="1" dirty="0"/>
              <a:t>Control</a:t>
            </a:r>
            <a:r>
              <a:rPr lang="zh-CN" altLang="en-US" sz="1600" dirty="0"/>
              <a:t>（控制</a:t>
            </a:r>
            <a:r>
              <a:rPr lang="en-US" sz="1600" dirty="0"/>
              <a:t> </a:t>
            </a:r>
            <a:r>
              <a:rPr lang="en-US" sz="1600" dirty="0" err="1"/>
              <a:t>kòng</a:t>
            </a:r>
            <a:r>
              <a:rPr lang="en-US" sz="1600" dirty="0"/>
              <a:t> </a:t>
            </a:r>
            <a:r>
              <a:rPr lang="en-US" sz="1600" dirty="0" err="1"/>
              <a:t>zhì</a:t>
            </a:r>
            <a:r>
              <a:rPr lang="zh-CN" altLang="en-US" sz="1600" dirty="0"/>
              <a:t>）</a:t>
            </a:r>
            <a:r>
              <a:rPr lang="en-US" sz="1600" dirty="0"/>
              <a:t>: to manage or take power over</a:t>
            </a:r>
          </a:p>
          <a:p>
            <a:pPr lvl="0"/>
            <a:r>
              <a:rPr lang="en-US" sz="1600" b="1" dirty="0"/>
              <a:t>Contusions</a:t>
            </a:r>
            <a:r>
              <a:rPr lang="en-US" sz="1600" dirty="0"/>
              <a:t>(</a:t>
            </a:r>
            <a:r>
              <a:rPr lang="zh-CN" altLang="en-US" sz="1600" dirty="0"/>
              <a:t>挫伤</a:t>
            </a:r>
            <a:r>
              <a:rPr lang="en-US" sz="1600" dirty="0"/>
              <a:t> </a:t>
            </a:r>
            <a:r>
              <a:rPr lang="en-US" sz="1600" dirty="0" err="1"/>
              <a:t>cuò</a:t>
            </a:r>
            <a:r>
              <a:rPr lang="en-US" sz="1600" dirty="0"/>
              <a:t> </a:t>
            </a:r>
            <a:r>
              <a:rPr lang="en-US" sz="1600" dirty="0" err="1"/>
              <a:t>shāng</a:t>
            </a:r>
            <a:r>
              <a:rPr lang="en-US" sz="1600" dirty="0"/>
              <a:t>): bruises</a:t>
            </a:r>
          </a:p>
          <a:p>
            <a:pPr lvl="0"/>
            <a:r>
              <a:rPr lang="en-US" sz="1600" b="1" dirty="0"/>
              <a:t>CT scan</a:t>
            </a:r>
            <a:r>
              <a:rPr lang="zh-CN" altLang="en-US" sz="1600" dirty="0"/>
              <a:t>（</a:t>
            </a:r>
            <a:r>
              <a:rPr lang="en-US" sz="1600" dirty="0"/>
              <a:t>CT</a:t>
            </a:r>
            <a:r>
              <a:rPr lang="zh-CN" altLang="en-US" sz="1600" dirty="0"/>
              <a:t>扫描</a:t>
            </a:r>
            <a:r>
              <a:rPr lang="en-US" sz="1600" dirty="0"/>
              <a:t> </a:t>
            </a:r>
            <a:r>
              <a:rPr lang="en-US" sz="1600" dirty="0" err="1"/>
              <a:t>sǎo</a:t>
            </a:r>
            <a:r>
              <a:rPr lang="en-US" sz="1600" dirty="0"/>
              <a:t> </a:t>
            </a:r>
            <a:r>
              <a:rPr lang="en-US" sz="1600" dirty="0" err="1"/>
              <a:t>miaó</a:t>
            </a:r>
            <a:r>
              <a:rPr lang="en-US" sz="1600" dirty="0"/>
              <a:t> </a:t>
            </a:r>
            <a:r>
              <a:rPr lang="zh-CN" altLang="en-US" sz="1600" dirty="0"/>
              <a:t>）</a:t>
            </a:r>
            <a:r>
              <a:rPr lang="en-US" sz="1600" dirty="0"/>
              <a:t>: also referred to as a CAT scan, a type of x-ray test or scan</a:t>
            </a:r>
          </a:p>
          <a:p>
            <a:pPr lvl="0"/>
            <a:r>
              <a:rPr lang="en-US" sz="1600" b="1" dirty="0"/>
              <a:t>Embolism</a:t>
            </a:r>
            <a:r>
              <a:rPr lang="en-US" sz="1600" dirty="0"/>
              <a:t>(</a:t>
            </a:r>
            <a:r>
              <a:rPr lang="zh-CN" altLang="en-US" sz="1600" dirty="0"/>
              <a:t>栓塞</a:t>
            </a:r>
            <a:r>
              <a:rPr lang="en-US" sz="1600" dirty="0" err="1"/>
              <a:t>shuān</a:t>
            </a:r>
            <a:r>
              <a:rPr lang="en-US" sz="1600" dirty="0"/>
              <a:t> </a:t>
            </a:r>
            <a:r>
              <a:rPr lang="en-US" sz="1600" dirty="0" err="1"/>
              <a:t>sè</a:t>
            </a:r>
            <a:r>
              <a:rPr lang="en-US" sz="1600" dirty="0"/>
              <a:t>): a blood </a:t>
            </a:r>
            <a:r>
              <a:rPr lang="en-US" sz="1600" dirty="0" smtClean="0"/>
              <a:t>clot</a:t>
            </a:r>
          </a:p>
          <a:p>
            <a:r>
              <a:rPr lang="en-US" sz="1600" b="1" dirty="0"/>
              <a:t>Hypertension</a:t>
            </a:r>
            <a:r>
              <a:rPr lang="en-US" sz="1600" dirty="0"/>
              <a:t>(</a:t>
            </a:r>
            <a:r>
              <a:rPr lang="zh-CN" altLang="en-US" sz="1600" dirty="0"/>
              <a:t>高血压</a:t>
            </a:r>
            <a:r>
              <a:rPr lang="en-US" sz="1600" dirty="0"/>
              <a:t> </a:t>
            </a:r>
            <a:r>
              <a:rPr lang="en-US" sz="1600" dirty="0" err="1"/>
              <a:t>gāo</a:t>
            </a:r>
            <a:r>
              <a:rPr lang="en-US" sz="1600" dirty="0"/>
              <a:t> </a:t>
            </a:r>
            <a:r>
              <a:rPr lang="en-US" sz="1600" dirty="0" err="1"/>
              <a:t>xuè</a:t>
            </a:r>
            <a:r>
              <a:rPr lang="en-US" sz="1600" dirty="0"/>
              <a:t> </a:t>
            </a:r>
            <a:r>
              <a:rPr lang="en-US" sz="1600" dirty="0" err="1"/>
              <a:t>yā</a:t>
            </a:r>
            <a:r>
              <a:rPr lang="en-US" sz="1600" dirty="0"/>
              <a:t>): high blood pressure</a:t>
            </a:r>
          </a:p>
          <a:p>
            <a:r>
              <a:rPr lang="en-US" sz="1600" b="1" dirty="0"/>
              <a:t>Hypoglycemia</a:t>
            </a:r>
            <a:r>
              <a:rPr lang="en-US" sz="1600" dirty="0"/>
              <a:t>(</a:t>
            </a:r>
            <a:r>
              <a:rPr lang="zh-CN" altLang="en-US" sz="1600" dirty="0"/>
              <a:t>低血糖</a:t>
            </a:r>
            <a:r>
              <a:rPr lang="en-US" sz="1600" dirty="0"/>
              <a:t> </a:t>
            </a:r>
            <a:r>
              <a:rPr lang="en-US" sz="1600" dirty="0" err="1"/>
              <a:t>dī</a:t>
            </a:r>
            <a:r>
              <a:rPr lang="en-US" sz="1600" dirty="0"/>
              <a:t> </a:t>
            </a:r>
            <a:r>
              <a:rPr lang="en-US" sz="1600" dirty="0" err="1"/>
              <a:t>xuè</a:t>
            </a:r>
            <a:r>
              <a:rPr lang="en-US" sz="1600" dirty="0"/>
              <a:t> </a:t>
            </a:r>
            <a:r>
              <a:rPr lang="en-US" sz="1600" dirty="0" err="1"/>
              <a:t>táng</a:t>
            </a:r>
            <a:r>
              <a:rPr lang="en-US" sz="1600" dirty="0"/>
              <a:t>): low blood sugar</a:t>
            </a:r>
          </a:p>
          <a:p>
            <a:r>
              <a:rPr lang="en-US" sz="1600" b="1" dirty="0"/>
              <a:t>Hypotension</a:t>
            </a:r>
            <a:r>
              <a:rPr lang="en-US" sz="1600" dirty="0"/>
              <a:t>(</a:t>
            </a:r>
            <a:r>
              <a:rPr lang="zh-CN" altLang="en-US" sz="1600" dirty="0"/>
              <a:t>低血压</a:t>
            </a:r>
            <a:r>
              <a:rPr lang="en-US" sz="1600" dirty="0"/>
              <a:t> </a:t>
            </a:r>
            <a:r>
              <a:rPr lang="en-US" sz="1600" dirty="0" err="1"/>
              <a:t>dī</a:t>
            </a:r>
            <a:r>
              <a:rPr lang="en-US" sz="1600" dirty="0"/>
              <a:t> </a:t>
            </a:r>
            <a:r>
              <a:rPr lang="en-US" sz="1600" dirty="0" err="1"/>
              <a:t>xuè</a:t>
            </a:r>
            <a:r>
              <a:rPr lang="en-US" sz="1600" dirty="0"/>
              <a:t> </a:t>
            </a:r>
            <a:r>
              <a:rPr lang="en-US" sz="1600" dirty="0" err="1"/>
              <a:t>yā</a:t>
            </a:r>
            <a:r>
              <a:rPr lang="en-US" sz="1600" dirty="0"/>
              <a:t>): low blood </a:t>
            </a:r>
            <a:r>
              <a:rPr lang="en-US" sz="1600" dirty="0" smtClean="0"/>
              <a:t>pressure</a:t>
            </a:r>
            <a:endParaRPr lang="en-US" sz="1600" dirty="0"/>
          </a:p>
        </p:txBody>
      </p:sp>
    </p:spTree>
    <p:extLst>
      <p:ext uri="{BB962C8B-B14F-4D97-AF65-F5344CB8AC3E}">
        <p14:creationId xmlns:p14="http://schemas.microsoft.com/office/powerpoint/2010/main" val="2271172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5</a:t>
            </a:fld>
            <a:endParaRPr lang="en-US" dirty="0" smtClean="0">
              <a:solidFill>
                <a:srgbClr val="898989"/>
              </a:solidFill>
            </a:endParaRPr>
          </a:p>
        </p:txBody>
      </p:sp>
      <p:sp>
        <p:nvSpPr>
          <p:cNvPr id="3" name="Rectangle 2"/>
          <p:cNvSpPr/>
          <p:nvPr/>
        </p:nvSpPr>
        <p:spPr>
          <a:xfrm>
            <a:off x="1752600" y="838200"/>
            <a:ext cx="5421677" cy="923330"/>
          </a:xfrm>
          <a:prstGeom prst="rect">
            <a:avLst/>
          </a:prstGeom>
          <a:noFill/>
        </p:spPr>
        <p:txBody>
          <a:bodyPr wrap="none" lIns="91440" tIns="45720" rIns="91440" bIns="45720">
            <a:spAutoFit/>
          </a:bodyPr>
          <a:lstStyle/>
          <a:p>
            <a:pPr algn="ctr"/>
            <a:r>
              <a:rPr lang="en-US" sz="5400" b="1" dirty="0">
                <a:ln w="25400">
                  <a:solidFill>
                    <a:schemeClr val="accent2">
                      <a:satMod val="140000"/>
                    </a:schemeClr>
                  </a:solidFill>
                  <a:prstDash val="solid"/>
                  <a:miter lim="800000"/>
                </a:ln>
                <a:effectLst>
                  <a:outerShdw blurRad="25500" dist="23000" dir="7020000" algn="tl">
                    <a:srgbClr val="000000">
                      <a:alpha val="50000"/>
                    </a:srgbClr>
                  </a:outerShdw>
                </a:effectLst>
              </a:rPr>
              <a:t>Medical Insurance</a:t>
            </a:r>
          </a:p>
        </p:txBody>
      </p:sp>
      <p:sp>
        <p:nvSpPr>
          <p:cNvPr id="4" name="Rectangle 3"/>
          <p:cNvSpPr/>
          <p:nvPr/>
        </p:nvSpPr>
        <p:spPr>
          <a:xfrm>
            <a:off x="1484406" y="2667000"/>
            <a:ext cx="5923175"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t>This is going to get complicated</a:t>
            </a:r>
          </a:p>
        </p:txBody>
      </p:sp>
    </p:spTree>
    <p:extLst>
      <p:ext uri="{BB962C8B-B14F-4D97-AF65-F5344CB8AC3E}">
        <p14:creationId xmlns:p14="http://schemas.microsoft.com/office/powerpoint/2010/main" val="216315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50</a:t>
            </a:fld>
            <a:endParaRPr lang="en-US" dirty="0" smtClean="0">
              <a:solidFill>
                <a:srgbClr val="898989"/>
              </a:solidFill>
            </a:endParaRPr>
          </a:p>
        </p:txBody>
      </p:sp>
      <p:sp>
        <p:nvSpPr>
          <p:cNvPr id="2" name="TextBox 1"/>
          <p:cNvSpPr txBox="1"/>
          <p:nvPr/>
        </p:nvSpPr>
        <p:spPr>
          <a:xfrm>
            <a:off x="751901" y="1066800"/>
            <a:ext cx="7848600" cy="1477328"/>
          </a:xfrm>
          <a:prstGeom prst="rect">
            <a:avLst/>
          </a:prstGeom>
          <a:noFill/>
        </p:spPr>
        <p:txBody>
          <a:bodyPr wrap="square" rtlCol="0">
            <a:spAutoFit/>
          </a:bodyPr>
          <a:lstStyle/>
          <a:p>
            <a:r>
              <a:rPr lang="en-US" b="1" dirty="0" smtClean="0"/>
              <a:t>Terms</a:t>
            </a:r>
            <a:endParaRPr lang="en-US" dirty="0"/>
          </a:p>
          <a:p>
            <a:endParaRPr lang="en-US" dirty="0"/>
          </a:p>
          <a:p>
            <a:r>
              <a:rPr lang="en-US" dirty="0"/>
              <a:t/>
            </a:r>
            <a:br>
              <a:rPr lang="en-US" dirty="0"/>
            </a:br>
            <a:r>
              <a:rPr lang="en-US" dirty="0"/>
              <a:t/>
            </a:r>
            <a:br>
              <a:rPr lang="en-US" dirty="0"/>
            </a:br>
            <a:r>
              <a:rPr lang="en-US" dirty="0"/>
              <a:t>  </a:t>
            </a:r>
            <a:endParaRPr lang="en-US" sz="1600" dirty="0"/>
          </a:p>
        </p:txBody>
      </p:sp>
      <p:sp>
        <p:nvSpPr>
          <p:cNvPr id="3" name="Rectangle 2"/>
          <p:cNvSpPr/>
          <p:nvPr/>
        </p:nvSpPr>
        <p:spPr>
          <a:xfrm>
            <a:off x="2466153" y="228600"/>
            <a:ext cx="3930308" cy="923330"/>
          </a:xfrm>
          <a:prstGeom prst="rect">
            <a:avLst/>
          </a:prstGeom>
          <a:noFill/>
        </p:spPr>
        <p:txBody>
          <a:bodyPr wrap="none" lIns="91440" tIns="45720" rIns="91440" bIns="45720">
            <a:spAutoFit/>
          </a:bodyPr>
          <a:lstStyle/>
          <a:p>
            <a:pPr algn="ctr"/>
            <a:r>
              <a:rPr lang="en-US" sz="5400" b="1" dirty="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p>
        </p:txBody>
      </p:sp>
      <p:sp>
        <p:nvSpPr>
          <p:cNvPr id="5" name="Rectangle 4"/>
          <p:cNvSpPr/>
          <p:nvPr/>
        </p:nvSpPr>
        <p:spPr>
          <a:xfrm>
            <a:off x="157908" y="1600200"/>
            <a:ext cx="8763000" cy="4800600"/>
          </a:xfrm>
          <a:prstGeom prst="rect">
            <a:avLst/>
          </a:prstGeom>
        </p:spPr>
        <p:txBody>
          <a:bodyPr wrap="square" numCol="2" spcCol="228600" anchor="ctr" anchorCtr="0">
            <a:noAutofit/>
          </a:bodyPr>
          <a:lstStyle/>
          <a:p>
            <a:pPr lvl="0"/>
            <a:r>
              <a:rPr lang="en-US" sz="1600" b="1" dirty="0"/>
              <a:t>Inflammation</a:t>
            </a:r>
            <a:r>
              <a:rPr lang="zh-CN" altLang="en-US" sz="1600" dirty="0"/>
              <a:t>（炎症</a:t>
            </a:r>
            <a:r>
              <a:rPr lang="en-US" sz="1600" dirty="0" err="1"/>
              <a:t>yán</a:t>
            </a:r>
            <a:r>
              <a:rPr lang="en-US" sz="1600" dirty="0"/>
              <a:t> </a:t>
            </a:r>
            <a:r>
              <a:rPr lang="en-US" sz="1600" dirty="0" err="1"/>
              <a:t>zhèng</a:t>
            </a:r>
            <a:r>
              <a:rPr lang="zh-CN" altLang="en-US" sz="1600" dirty="0"/>
              <a:t>）</a:t>
            </a:r>
            <a:r>
              <a:rPr lang="en-US" sz="1600" dirty="0"/>
              <a:t>: swelling or soreness</a:t>
            </a:r>
          </a:p>
          <a:p>
            <a:pPr lvl="0"/>
            <a:r>
              <a:rPr lang="en-US" sz="1600" b="1" dirty="0"/>
              <a:t>Influenza</a:t>
            </a:r>
            <a:r>
              <a:rPr lang="zh-CN" altLang="en-US" sz="1600" dirty="0"/>
              <a:t>（流行性感冒</a:t>
            </a:r>
            <a:r>
              <a:rPr lang="en-US" sz="1600" dirty="0" err="1"/>
              <a:t>liú</a:t>
            </a:r>
            <a:r>
              <a:rPr lang="en-US" sz="1600" dirty="0"/>
              <a:t> </a:t>
            </a:r>
            <a:r>
              <a:rPr lang="en-US" sz="1600" dirty="0" err="1"/>
              <a:t>xíng</a:t>
            </a:r>
            <a:r>
              <a:rPr lang="en-US" sz="1600" dirty="0"/>
              <a:t> </a:t>
            </a:r>
            <a:r>
              <a:rPr lang="en-US" sz="1600" dirty="0" err="1"/>
              <a:t>xìng</a:t>
            </a:r>
            <a:r>
              <a:rPr lang="en-US" sz="1600" dirty="0"/>
              <a:t> </a:t>
            </a:r>
            <a:r>
              <a:rPr lang="en-US" sz="1600" dirty="0" err="1"/>
              <a:t>gǎn</a:t>
            </a:r>
            <a:r>
              <a:rPr lang="en-US" sz="1600" dirty="0"/>
              <a:t> </a:t>
            </a:r>
            <a:r>
              <a:rPr lang="en-US" sz="1600" dirty="0" err="1"/>
              <a:t>mào</a:t>
            </a:r>
            <a:r>
              <a:rPr lang="zh-CN" altLang="en-US" sz="1600" dirty="0" smtClean="0"/>
              <a:t>）</a:t>
            </a:r>
            <a:r>
              <a:rPr lang="en-US" sz="1600" dirty="0" smtClean="0"/>
              <a:t>flu</a:t>
            </a:r>
            <a:endParaRPr lang="en-US" sz="1600" dirty="0"/>
          </a:p>
          <a:p>
            <a:pPr lvl="0"/>
            <a:r>
              <a:rPr lang="en-US" sz="1600" b="1" dirty="0"/>
              <a:t>Intravenous</a:t>
            </a:r>
            <a:r>
              <a:rPr lang="zh-CN" altLang="en-US" sz="1600" dirty="0"/>
              <a:t>（</a:t>
            </a:r>
            <a:r>
              <a:rPr lang="en-US" sz="1600" dirty="0" err="1"/>
              <a:t>jìng</a:t>
            </a:r>
            <a:r>
              <a:rPr lang="en-US" sz="1600" dirty="0"/>
              <a:t> </a:t>
            </a:r>
            <a:r>
              <a:rPr lang="en-US" sz="1600" dirty="0" err="1"/>
              <a:t>mài</a:t>
            </a:r>
            <a:r>
              <a:rPr lang="en-US" sz="1600" dirty="0"/>
              <a:t> </a:t>
            </a:r>
            <a:r>
              <a:rPr lang="en-US" sz="1600" dirty="0" err="1"/>
              <a:t>zhù</a:t>
            </a:r>
            <a:r>
              <a:rPr lang="en-US" sz="1600" dirty="0"/>
              <a:t> </a:t>
            </a:r>
            <a:r>
              <a:rPr lang="en-US" sz="1600" dirty="0" err="1"/>
              <a:t>shè</a:t>
            </a:r>
            <a:r>
              <a:rPr lang="zh-CN" altLang="en-US" sz="1600" dirty="0"/>
              <a:t>）</a:t>
            </a:r>
            <a:r>
              <a:rPr lang="en-US" sz="1600" dirty="0"/>
              <a:t>: putting medication or fluids directly into your veins, which is directly into your bloodstream</a:t>
            </a:r>
          </a:p>
          <a:p>
            <a:pPr lvl="0"/>
            <a:r>
              <a:rPr lang="en-US" sz="1600" b="1" dirty="0"/>
              <a:t>Lesion</a:t>
            </a:r>
            <a:r>
              <a:rPr lang="en-US" sz="1600" dirty="0"/>
              <a:t>(</a:t>
            </a:r>
            <a:r>
              <a:rPr lang="zh-CN" altLang="en-US" sz="1600" dirty="0"/>
              <a:t>身体上的伤害</a:t>
            </a:r>
            <a:r>
              <a:rPr lang="en-US" sz="1600" dirty="0"/>
              <a:t> </a:t>
            </a:r>
            <a:r>
              <a:rPr lang="en-US" sz="1600" dirty="0" err="1"/>
              <a:t>shēn</a:t>
            </a:r>
            <a:r>
              <a:rPr lang="en-US" sz="1600" dirty="0"/>
              <a:t> </a:t>
            </a:r>
            <a:r>
              <a:rPr lang="en-US" sz="1600" dirty="0" err="1"/>
              <a:t>tǐ</a:t>
            </a:r>
            <a:r>
              <a:rPr lang="en-US" sz="1600" dirty="0"/>
              <a:t> </a:t>
            </a:r>
            <a:r>
              <a:rPr lang="en-US" sz="1600" dirty="0" err="1"/>
              <a:t>shàng</a:t>
            </a:r>
            <a:r>
              <a:rPr lang="en-US" sz="1600" dirty="0"/>
              <a:t> de </a:t>
            </a:r>
            <a:r>
              <a:rPr lang="en-US" sz="1600" dirty="0" err="1"/>
              <a:t>shāng</a:t>
            </a:r>
            <a:r>
              <a:rPr lang="en-US" sz="1600" dirty="0"/>
              <a:t> </a:t>
            </a:r>
            <a:r>
              <a:rPr lang="en-US" sz="1600" dirty="0" err="1"/>
              <a:t>hài</a:t>
            </a:r>
            <a:r>
              <a:rPr lang="en-US" sz="1600" dirty="0"/>
              <a:t>): a cut, sore, wound or injury</a:t>
            </a:r>
          </a:p>
          <a:p>
            <a:pPr lvl="0"/>
            <a:r>
              <a:rPr lang="en-US" sz="1600" b="1" dirty="0"/>
              <a:t>Malignant</a:t>
            </a:r>
            <a:r>
              <a:rPr lang="en-US" sz="1600" dirty="0"/>
              <a:t>(</a:t>
            </a:r>
            <a:r>
              <a:rPr lang="zh-CN" altLang="en-US" sz="1600" dirty="0"/>
              <a:t>恶性</a:t>
            </a:r>
            <a:r>
              <a:rPr lang="en-US" sz="1600" dirty="0"/>
              <a:t> è </a:t>
            </a:r>
            <a:r>
              <a:rPr lang="en-US" sz="1600" dirty="0" err="1"/>
              <a:t>xìng</a:t>
            </a:r>
            <a:r>
              <a:rPr lang="en-US" sz="1600" dirty="0"/>
              <a:t>): cancer, or cancerous</a:t>
            </a:r>
          </a:p>
          <a:p>
            <a:pPr lvl="0"/>
            <a:r>
              <a:rPr lang="en-US" sz="1600" b="1" dirty="0"/>
              <a:t>Noninvasive</a:t>
            </a:r>
            <a:r>
              <a:rPr lang="en-US" sz="1600" dirty="0"/>
              <a:t>(</a:t>
            </a:r>
            <a:r>
              <a:rPr lang="zh-CN" altLang="en-US" sz="1600" dirty="0"/>
              <a:t>微创</a:t>
            </a:r>
            <a:r>
              <a:rPr lang="en-US" sz="1600" dirty="0"/>
              <a:t> </a:t>
            </a:r>
            <a:r>
              <a:rPr lang="en-US" sz="1600" dirty="0" err="1"/>
              <a:t>wēi</a:t>
            </a:r>
            <a:r>
              <a:rPr lang="en-US" sz="1600" dirty="0"/>
              <a:t> </a:t>
            </a:r>
            <a:r>
              <a:rPr lang="en-US" sz="1600" dirty="0" err="1"/>
              <a:t>chuàng</a:t>
            </a:r>
            <a:r>
              <a:rPr lang="en-US" sz="1600" dirty="0"/>
              <a:t> ): doesn’t require any penetration, like with a </a:t>
            </a:r>
            <a:r>
              <a:rPr lang="en-US" sz="1600" dirty="0" smtClean="0"/>
              <a:t>needle or </a:t>
            </a:r>
            <a:r>
              <a:rPr lang="en-US" sz="1600" dirty="0" err="1" smtClean="0"/>
              <a:t>scapel</a:t>
            </a:r>
            <a:endParaRPr lang="en-US" sz="1600" dirty="0"/>
          </a:p>
          <a:p>
            <a:pPr lvl="0"/>
            <a:r>
              <a:rPr lang="en-US" sz="1600" b="1" dirty="0"/>
              <a:t>OTC</a:t>
            </a:r>
            <a:r>
              <a:rPr lang="en-US" sz="1600" dirty="0"/>
              <a:t>(</a:t>
            </a:r>
            <a:r>
              <a:rPr lang="zh-CN" altLang="en-US" sz="1600" dirty="0"/>
              <a:t>非处方药</a:t>
            </a:r>
            <a:r>
              <a:rPr lang="en-US" sz="1600" dirty="0"/>
              <a:t> </a:t>
            </a:r>
            <a:r>
              <a:rPr lang="en-US" sz="1600" dirty="0" err="1"/>
              <a:t>fēi</a:t>
            </a:r>
            <a:r>
              <a:rPr lang="en-US" sz="1600" dirty="0"/>
              <a:t> </a:t>
            </a:r>
            <a:r>
              <a:rPr lang="en-US" sz="1600" dirty="0" err="1"/>
              <a:t>chǔ</a:t>
            </a:r>
            <a:r>
              <a:rPr lang="en-US" sz="1600" dirty="0"/>
              <a:t> </a:t>
            </a:r>
            <a:r>
              <a:rPr lang="en-US" sz="1600" dirty="0" err="1"/>
              <a:t>fāng</a:t>
            </a:r>
            <a:r>
              <a:rPr lang="en-US" sz="1600" dirty="0"/>
              <a:t> </a:t>
            </a:r>
            <a:r>
              <a:rPr lang="en-US" sz="1600" dirty="0" err="1"/>
              <a:t>yào</a:t>
            </a:r>
            <a:r>
              <a:rPr lang="en-US" sz="1600" dirty="0"/>
              <a:t> ): over the counter, medications not requiring a prescription</a:t>
            </a:r>
          </a:p>
          <a:p>
            <a:pPr lvl="0"/>
            <a:r>
              <a:rPr lang="en-US" sz="1600" b="1" dirty="0"/>
              <a:t>Pneumonia</a:t>
            </a:r>
            <a:r>
              <a:rPr lang="en-US" sz="1600" dirty="0"/>
              <a:t>(</a:t>
            </a:r>
            <a:r>
              <a:rPr lang="zh-CN" altLang="en-US" sz="1600" dirty="0"/>
              <a:t>肺炎</a:t>
            </a:r>
            <a:r>
              <a:rPr lang="en-US" sz="1600" dirty="0" err="1"/>
              <a:t>fèi</a:t>
            </a:r>
            <a:r>
              <a:rPr lang="en-US" sz="1600" dirty="0"/>
              <a:t> </a:t>
            </a:r>
            <a:r>
              <a:rPr lang="en-US" sz="1600" dirty="0" err="1"/>
              <a:t>yán</a:t>
            </a:r>
            <a:r>
              <a:rPr lang="en-US" sz="1600" dirty="0"/>
              <a:t>): a serious infection of </a:t>
            </a:r>
            <a:r>
              <a:rPr lang="en-US" sz="1600" dirty="0" smtClean="0"/>
              <a:t>the lungs</a:t>
            </a:r>
            <a:endParaRPr lang="en-US" sz="1600" dirty="0"/>
          </a:p>
          <a:p>
            <a:pPr lvl="0"/>
            <a:r>
              <a:rPr lang="en-US" sz="1600" b="1" dirty="0"/>
              <a:t>Susceptible</a:t>
            </a:r>
            <a:r>
              <a:rPr lang="en-US" sz="1600" dirty="0"/>
              <a:t>(</a:t>
            </a:r>
            <a:r>
              <a:rPr lang="zh-CN" altLang="en-US" sz="1600" dirty="0"/>
              <a:t>易患</a:t>
            </a:r>
            <a:r>
              <a:rPr lang="en-US" sz="1600" dirty="0"/>
              <a:t> (</a:t>
            </a:r>
            <a:r>
              <a:rPr lang="zh-CN" altLang="en-US" sz="1600" dirty="0"/>
              <a:t>病</a:t>
            </a:r>
            <a:r>
              <a:rPr lang="en-US" sz="1600" dirty="0"/>
              <a:t>) </a:t>
            </a:r>
            <a:r>
              <a:rPr lang="zh-CN" altLang="en-US" sz="1600" dirty="0"/>
              <a:t>的</a:t>
            </a:r>
            <a:r>
              <a:rPr lang="en-US" sz="1600" dirty="0"/>
              <a:t> </a:t>
            </a:r>
            <a:r>
              <a:rPr lang="en-US" sz="1600" dirty="0" err="1"/>
              <a:t>yì</a:t>
            </a:r>
            <a:r>
              <a:rPr lang="en-US" sz="1600" dirty="0"/>
              <a:t> </a:t>
            </a:r>
            <a:r>
              <a:rPr lang="en-US" sz="1600" dirty="0" err="1"/>
              <a:t>huàn</a:t>
            </a:r>
            <a:r>
              <a:rPr lang="en-US" sz="1600" dirty="0"/>
              <a:t> </a:t>
            </a:r>
            <a:r>
              <a:rPr lang="en-US" sz="1600" dirty="0" err="1"/>
              <a:t>bìng</a:t>
            </a:r>
            <a:r>
              <a:rPr lang="en-US" sz="1600" dirty="0"/>
              <a:t> de ): more likely to catch or be at risk for contracting</a:t>
            </a:r>
          </a:p>
          <a:p>
            <a:pPr lvl="0"/>
            <a:r>
              <a:rPr lang="en-US" sz="1600" b="1" dirty="0"/>
              <a:t>Terminal</a:t>
            </a:r>
            <a:r>
              <a:rPr lang="en-US" sz="1600" dirty="0"/>
              <a:t>(</a:t>
            </a:r>
            <a:r>
              <a:rPr lang="zh-CN" altLang="en-US" sz="1600" dirty="0"/>
              <a:t>晚期</a:t>
            </a:r>
            <a:r>
              <a:rPr lang="en-US" sz="1600" dirty="0"/>
              <a:t> </a:t>
            </a:r>
            <a:r>
              <a:rPr lang="en-US" sz="1600" dirty="0" err="1"/>
              <a:t>wǎn</a:t>
            </a:r>
            <a:r>
              <a:rPr lang="en-US" sz="1600" dirty="0"/>
              <a:t> </a:t>
            </a:r>
            <a:r>
              <a:rPr lang="en-US" sz="1600" dirty="0" err="1"/>
              <a:t>qī</a:t>
            </a:r>
            <a:r>
              <a:rPr lang="en-US" sz="1600" dirty="0"/>
              <a:t>): deadly or fatal</a:t>
            </a:r>
          </a:p>
          <a:p>
            <a:pPr lvl="0"/>
            <a:r>
              <a:rPr lang="en-US" sz="1600" b="1" dirty="0"/>
              <a:t>Topical</a:t>
            </a:r>
            <a:r>
              <a:rPr lang="en-US" sz="1600" dirty="0"/>
              <a:t>(</a:t>
            </a:r>
            <a:r>
              <a:rPr lang="zh-CN" altLang="en-US" sz="1600" dirty="0"/>
              <a:t>局部</a:t>
            </a:r>
            <a:r>
              <a:rPr lang="en-US" sz="1600" dirty="0"/>
              <a:t> </a:t>
            </a:r>
            <a:r>
              <a:rPr lang="en-US" sz="1600" dirty="0" err="1"/>
              <a:t>jú</a:t>
            </a:r>
            <a:r>
              <a:rPr lang="en-US" sz="1600" dirty="0"/>
              <a:t> </a:t>
            </a:r>
            <a:r>
              <a:rPr lang="en-US" sz="1600" dirty="0" err="1"/>
              <a:t>bù</a:t>
            </a:r>
            <a:r>
              <a:rPr lang="en-US" sz="1600" dirty="0"/>
              <a:t> ): on the skin or </a:t>
            </a:r>
            <a:r>
              <a:rPr lang="en-US" sz="1600" dirty="0" smtClean="0"/>
              <a:t>surface</a:t>
            </a:r>
            <a:endParaRPr lang="en-US" sz="1600" dirty="0"/>
          </a:p>
          <a:p>
            <a:pPr lvl="0"/>
            <a:r>
              <a:rPr lang="en-US" sz="1600" b="1" dirty="0"/>
              <a:t>Vertigo</a:t>
            </a:r>
            <a:r>
              <a:rPr lang="en-US" sz="1600" dirty="0"/>
              <a:t>( </a:t>
            </a:r>
            <a:r>
              <a:rPr lang="zh-CN" altLang="en-US" sz="1600" dirty="0"/>
              <a:t>眩晕 </a:t>
            </a:r>
            <a:r>
              <a:rPr lang="en-US" sz="1600" dirty="0" err="1"/>
              <a:t>xuàn</a:t>
            </a:r>
            <a:r>
              <a:rPr lang="en-US" sz="1600" dirty="0"/>
              <a:t> </a:t>
            </a:r>
            <a:r>
              <a:rPr lang="en-US" sz="1600" dirty="0" err="1"/>
              <a:t>yùn</a:t>
            </a:r>
            <a:r>
              <a:rPr lang="en-US" sz="1600" dirty="0"/>
              <a:t>): a condition where you feel dizziness or a whirling motion</a:t>
            </a:r>
          </a:p>
          <a:p>
            <a:pPr lvl="0"/>
            <a:r>
              <a:rPr lang="en-US" sz="1600" b="1" dirty="0"/>
              <a:t>Co-insurance</a:t>
            </a:r>
            <a:r>
              <a:rPr lang="en-US" sz="1600" dirty="0"/>
              <a:t> (</a:t>
            </a:r>
            <a:r>
              <a:rPr lang="zh-CN" altLang="en-US" sz="1600" dirty="0"/>
              <a:t>共同保险</a:t>
            </a:r>
            <a:r>
              <a:rPr lang="en-US" sz="1600" dirty="0" err="1"/>
              <a:t>gòng</a:t>
            </a:r>
            <a:r>
              <a:rPr lang="en-US" sz="1600" dirty="0"/>
              <a:t> </a:t>
            </a:r>
            <a:r>
              <a:rPr lang="en-US" sz="1600" dirty="0" err="1"/>
              <a:t>tóng</a:t>
            </a:r>
            <a:r>
              <a:rPr lang="en-US" sz="1600" dirty="0"/>
              <a:t> </a:t>
            </a:r>
            <a:r>
              <a:rPr lang="en-US" sz="1600" dirty="0" err="1"/>
              <a:t>bǎo</a:t>
            </a:r>
            <a:r>
              <a:rPr lang="en-US" sz="1600" dirty="0"/>
              <a:t> </a:t>
            </a:r>
            <a:r>
              <a:rPr lang="en-US" sz="1600" dirty="0" err="1"/>
              <a:t>xiǎn</a:t>
            </a:r>
            <a:r>
              <a:rPr lang="en-US" sz="1600" dirty="0"/>
              <a:t> ): Percentage of treatment cost the patient is responsible for on an insurance claim.</a:t>
            </a:r>
          </a:p>
          <a:p>
            <a:pPr lvl="0"/>
            <a:r>
              <a:rPr lang="en-US" sz="1600" b="1" dirty="0"/>
              <a:t>Co-payment </a:t>
            </a:r>
            <a:r>
              <a:rPr lang="en-US" sz="1600" dirty="0"/>
              <a:t>(</a:t>
            </a:r>
            <a:r>
              <a:rPr lang="zh-CN" altLang="en-US" sz="1600" dirty="0"/>
              <a:t>共付额 </a:t>
            </a:r>
            <a:r>
              <a:rPr lang="en-US" sz="1600" dirty="0" err="1"/>
              <a:t>gòng</a:t>
            </a:r>
            <a:r>
              <a:rPr lang="en-US" sz="1600" dirty="0"/>
              <a:t> </a:t>
            </a:r>
            <a:r>
              <a:rPr lang="en-US" sz="1600" dirty="0" err="1"/>
              <a:t>fù</a:t>
            </a:r>
            <a:r>
              <a:rPr lang="en-US" sz="1600" dirty="0"/>
              <a:t> é): Fixed dollar amount the consumer must pay for each visit to doctor’s office.</a:t>
            </a:r>
          </a:p>
          <a:p>
            <a:pPr lvl="0"/>
            <a:r>
              <a:rPr lang="en-US" sz="1600" b="1" dirty="0"/>
              <a:t>Deductible</a:t>
            </a:r>
            <a:r>
              <a:rPr lang="en-US" sz="1600" dirty="0"/>
              <a:t> (</a:t>
            </a:r>
            <a:r>
              <a:rPr lang="zh-CN" altLang="en-US" sz="1600" dirty="0"/>
              <a:t>免赔额</a:t>
            </a:r>
            <a:r>
              <a:rPr lang="en-US" sz="1600" dirty="0" err="1"/>
              <a:t>miǎn</a:t>
            </a:r>
            <a:r>
              <a:rPr lang="en-US" sz="1600" dirty="0"/>
              <a:t> </a:t>
            </a:r>
            <a:r>
              <a:rPr lang="en-US" sz="1600" dirty="0" err="1"/>
              <a:t>péi</a:t>
            </a:r>
            <a:r>
              <a:rPr lang="en-US" sz="1600" dirty="0"/>
              <a:t> é): Annual amount the consumer must pay for medical services (excluding premiums) before the insurance plan begins covering costs.</a:t>
            </a:r>
          </a:p>
          <a:p>
            <a:pPr lvl="0"/>
            <a:r>
              <a:rPr lang="en-US" sz="1600" b="1" dirty="0"/>
              <a:t>Exclusions</a:t>
            </a:r>
            <a:r>
              <a:rPr lang="en-US" sz="1600" dirty="0"/>
              <a:t>(</a:t>
            </a:r>
            <a:r>
              <a:rPr lang="zh-CN" altLang="en-US" sz="1600" dirty="0"/>
              <a:t>除外责任</a:t>
            </a:r>
            <a:r>
              <a:rPr lang="en-US" sz="1600" dirty="0"/>
              <a:t> </a:t>
            </a:r>
            <a:r>
              <a:rPr lang="en-US" sz="1600" dirty="0" err="1"/>
              <a:t>chú</a:t>
            </a:r>
            <a:r>
              <a:rPr lang="en-US" sz="1600" dirty="0"/>
              <a:t> </a:t>
            </a:r>
            <a:r>
              <a:rPr lang="en-US" sz="1600" dirty="0" err="1"/>
              <a:t>wài</a:t>
            </a:r>
            <a:r>
              <a:rPr lang="en-US" sz="1600" dirty="0"/>
              <a:t> </a:t>
            </a:r>
            <a:r>
              <a:rPr lang="en-US" sz="1600" dirty="0" err="1"/>
              <a:t>zé</a:t>
            </a:r>
            <a:r>
              <a:rPr lang="en-US" sz="1600" dirty="0"/>
              <a:t> </a:t>
            </a:r>
            <a:r>
              <a:rPr lang="en-US" sz="1600" dirty="0" err="1"/>
              <a:t>rèn</a:t>
            </a:r>
            <a:r>
              <a:rPr lang="en-US" sz="1600" dirty="0"/>
              <a:t> ): Medical services not covered by an insurance policy</a:t>
            </a:r>
            <a:r>
              <a:rPr lang="en-US" sz="1600" dirty="0" smtClean="0"/>
              <a:t>.</a:t>
            </a:r>
          </a:p>
          <a:p>
            <a:pPr lvl="0"/>
            <a:r>
              <a:rPr lang="en-US" sz="1600" b="1" dirty="0"/>
              <a:t>Fee for service </a:t>
            </a:r>
            <a:r>
              <a:rPr lang="en-US" sz="1600" dirty="0"/>
              <a:t>(</a:t>
            </a:r>
            <a:r>
              <a:rPr lang="zh-CN" altLang="en-US" sz="1600" dirty="0"/>
              <a:t>服务收费</a:t>
            </a:r>
            <a:r>
              <a:rPr lang="en-US" sz="1600" dirty="0" err="1"/>
              <a:t>fú</a:t>
            </a:r>
            <a:r>
              <a:rPr lang="en-US" sz="1600" dirty="0"/>
              <a:t> </a:t>
            </a:r>
            <a:r>
              <a:rPr lang="en-US" sz="1600" dirty="0" err="1"/>
              <a:t>wù</a:t>
            </a:r>
            <a:r>
              <a:rPr lang="en-US" sz="1600" dirty="0"/>
              <a:t> </a:t>
            </a:r>
            <a:r>
              <a:rPr lang="en-US" sz="1600" dirty="0" err="1"/>
              <a:t>shōu</a:t>
            </a:r>
            <a:r>
              <a:rPr lang="en-US" sz="1600" dirty="0"/>
              <a:t> </a:t>
            </a:r>
            <a:r>
              <a:rPr lang="en-US" sz="1600" dirty="0" err="1"/>
              <a:t>fèi</a:t>
            </a:r>
            <a:r>
              <a:rPr lang="en-US" sz="1600" dirty="0"/>
              <a:t> ): Plan in which the insurance company and consumer share the cost of treatment according to a fixed ratio (for example, the company might pay 80%, while the consumer pays 20% in co-insurance).</a:t>
            </a:r>
          </a:p>
          <a:p>
            <a:r>
              <a:rPr lang="en-US" sz="1600" b="1" dirty="0"/>
              <a:t>Formulary</a:t>
            </a:r>
            <a:r>
              <a:rPr lang="en-US" sz="1600" dirty="0"/>
              <a:t>(</a:t>
            </a:r>
            <a:r>
              <a:rPr lang="zh-CN" altLang="en-US" sz="1600" dirty="0"/>
              <a:t>处方</a:t>
            </a:r>
            <a:r>
              <a:rPr lang="en-US" sz="1600" dirty="0" err="1"/>
              <a:t>chǔ</a:t>
            </a:r>
            <a:r>
              <a:rPr lang="en-US" sz="1600" dirty="0"/>
              <a:t> </a:t>
            </a:r>
            <a:r>
              <a:rPr lang="en-US" sz="1600" dirty="0" err="1"/>
              <a:t>fāng</a:t>
            </a:r>
            <a:r>
              <a:rPr lang="en-US" sz="1600" dirty="0"/>
              <a:t>): List of medications covered by an insurance plan</a:t>
            </a:r>
          </a:p>
        </p:txBody>
      </p:sp>
    </p:spTree>
    <p:extLst>
      <p:ext uri="{BB962C8B-B14F-4D97-AF65-F5344CB8AC3E}">
        <p14:creationId xmlns:p14="http://schemas.microsoft.com/office/powerpoint/2010/main" val="4704091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51</a:t>
            </a:fld>
            <a:endParaRPr lang="en-US" dirty="0" smtClean="0">
              <a:solidFill>
                <a:srgbClr val="898989"/>
              </a:solidFill>
            </a:endParaRPr>
          </a:p>
        </p:txBody>
      </p:sp>
      <p:sp>
        <p:nvSpPr>
          <p:cNvPr id="2" name="TextBox 1"/>
          <p:cNvSpPr txBox="1"/>
          <p:nvPr/>
        </p:nvSpPr>
        <p:spPr>
          <a:xfrm>
            <a:off x="751901" y="1066800"/>
            <a:ext cx="7848600" cy="1477328"/>
          </a:xfrm>
          <a:prstGeom prst="rect">
            <a:avLst/>
          </a:prstGeom>
          <a:noFill/>
        </p:spPr>
        <p:txBody>
          <a:bodyPr wrap="square" rtlCol="0">
            <a:spAutoFit/>
          </a:bodyPr>
          <a:lstStyle/>
          <a:p>
            <a:r>
              <a:rPr lang="en-US" b="1" dirty="0" smtClean="0"/>
              <a:t>Terms</a:t>
            </a:r>
            <a:endParaRPr lang="en-US" dirty="0"/>
          </a:p>
          <a:p>
            <a:endParaRPr lang="en-US" dirty="0"/>
          </a:p>
          <a:p>
            <a:r>
              <a:rPr lang="en-US" dirty="0"/>
              <a:t/>
            </a:r>
            <a:br>
              <a:rPr lang="en-US" dirty="0"/>
            </a:br>
            <a:r>
              <a:rPr lang="en-US" dirty="0"/>
              <a:t/>
            </a:r>
            <a:br>
              <a:rPr lang="en-US" dirty="0"/>
            </a:br>
            <a:r>
              <a:rPr lang="en-US" dirty="0"/>
              <a:t>  </a:t>
            </a:r>
            <a:endParaRPr lang="en-US" sz="1600" dirty="0"/>
          </a:p>
        </p:txBody>
      </p:sp>
      <p:sp>
        <p:nvSpPr>
          <p:cNvPr id="3" name="Rectangle 2"/>
          <p:cNvSpPr/>
          <p:nvPr/>
        </p:nvSpPr>
        <p:spPr>
          <a:xfrm>
            <a:off x="2466153" y="228600"/>
            <a:ext cx="3930308" cy="923330"/>
          </a:xfrm>
          <a:prstGeom prst="rect">
            <a:avLst/>
          </a:prstGeom>
          <a:noFill/>
        </p:spPr>
        <p:txBody>
          <a:bodyPr wrap="none" lIns="91440" tIns="45720" rIns="91440" bIns="45720">
            <a:spAutoFit/>
          </a:bodyPr>
          <a:lstStyle/>
          <a:p>
            <a:pPr algn="ctr"/>
            <a:r>
              <a:rPr lang="en-US" sz="5400" b="1" dirty="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p>
        </p:txBody>
      </p:sp>
      <p:sp>
        <p:nvSpPr>
          <p:cNvPr id="5" name="Rectangle 4"/>
          <p:cNvSpPr/>
          <p:nvPr/>
        </p:nvSpPr>
        <p:spPr>
          <a:xfrm>
            <a:off x="157908" y="1600200"/>
            <a:ext cx="8763000" cy="4800600"/>
          </a:xfrm>
          <a:prstGeom prst="rect">
            <a:avLst/>
          </a:prstGeom>
        </p:spPr>
        <p:txBody>
          <a:bodyPr wrap="square" numCol="2" spcCol="228600" anchor="ctr" anchorCtr="0">
            <a:noAutofit/>
          </a:bodyPr>
          <a:lstStyle/>
          <a:p>
            <a:pPr lvl="0"/>
            <a:r>
              <a:rPr lang="en-US" sz="1600" b="1" dirty="0"/>
              <a:t>Generic drug </a:t>
            </a:r>
            <a:r>
              <a:rPr lang="en-US" sz="1600" dirty="0"/>
              <a:t>(</a:t>
            </a:r>
            <a:r>
              <a:rPr lang="zh-CN" altLang="en-US" sz="1600" dirty="0"/>
              <a:t>仿制药</a:t>
            </a:r>
            <a:r>
              <a:rPr lang="en-US" sz="1600" dirty="0"/>
              <a:t> </a:t>
            </a:r>
            <a:r>
              <a:rPr lang="en-US" sz="1600" dirty="0" err="1"/>
              <a:t>fǎng</a:t>
            </a:r>
            <a:r>
              <a:rPr lang="en-US" sz="1600" dirty="0"/>
              <a:t> </a:t>
            </a:r>
            <a:r>
              <a:rPr lang="en-US" sz="1600" dirty="0" err="1"/>
              <a:t>zhì</a:t>
            </a:r>
            <a:r>
              <a:rPr lang="en-US" sz="1600" dirty="0"/>
              <a:t> </a:t>
            </a:r>
            <a:r>
              <a:rPr lang="en-US" sz="1600" dirty="0" err="1"/>
              <a:t>yào</a:t>
            </a:r>
            <a:r>
              <a:rPr lang="en-US" sz="1600" dirty="0"/>
              <a:t>): Cheaper duplicate of a brand-name drug (whose patent has expired), using the same amount of the same active ingredients.</a:t>
            </a:r>
          </a:p>
          <a:p>
            <a:pPr lvl="0"/>
            <a:r>
              <a:rPr lang="en-US" sz="1600" b="1" dirty="0"/>
              <a:t>Health maintenance organization (HMO) </a:t>
            </a:r>
            <a:r>
              <a:rPr lang="en-US" sz="1600" dirty="0"/>
              <a:t>(</a:t>
            </a:r>
            <a:r>
              <a:rPr lang="zh-CN" altLang="en-US" sz="1600" dirty="0"/>
              <a:t>健康维护组织</a:t>
            </a:r>
            <a:r>
              <a:rPr lang="en-US" sz="1600" dirty="0" err="1"/>
              <a:t>jiàn</a:t>
            </a:r>
            <a:r>
              <a:rPr lang="en-US" sz="1600" dirty="0"/>
              <a:t> </a:t>
            </a:r>
            <a:r>
              <a:rPr lang="en-US" sz="1600" dirty="0" err="1"/>
              <a:t>kāng</a:t>
            </a:r>
            <a:r>
              <a:rPr lang="en-US" sz="1600" dirty="0"/>
              <a:t> </a:t>
            </a:r>
            <a:r>
              <a:rPr lang="en-US" sz="1600" dirty="0" err="1"/>
              <a:t>wéi</a:t>
            </a:r>
            <a:r>
              <a:rPr lang="en-US" sz="1600" dirty="0"/>
              <a:t>     </a:t>
            </a:r>
            <a:r>
              <a:rPr lang="en-US" sz="1600" dirty="0" err="1"/>
              <a:t>hù</a:t>
            </a:r>
            <a:r>
              <a:rPr lang="en-US" sz="1600" dirty="0"/>
              <a:t> </a:t>
            </a:r>
            <a:r>
              <a:rPr lang="en-US" sz="1600" dirty="0" err="1"/>
              <a:t>zǔ</a:t>
            </a:r>
            <a:r>
              <a:rPr lang="en-US" sz="1600" dirty="0"/>
              <a:t> </a:t>
            </a:r>
            <a:r>
              <a:rPr lang="en-US" sz="1600" dirty="0" err="1"/>
              <a:t>zhī</a:t>
            </a:r>
            <a:r>
              <a:rPr lang="en-US" sz="1600" dirty="0"/>
              <a:t>): Plan in which the consumer pays a modest co-payment for doctor and hospital visits, but coverage is restricted to participating doctors. Specialist care requires a referral from a primary care provider.</a:t>
            </a:r>
          </a:p>
          <a:p>
            <a:pPr lvl="0"/>
            <a:r>
              <a:rPr lang="en-US" sz="1600" b="1" dirty="0" smtClean="0"/>
              <a:t>In-network/out-of-network</a:t>
            </a:r>
            <a:r>
              <a:rPr lang="en-US" sz="1600" dirty="0" smtClean="0"/>
              <a:t> </a:t>
            </a:r>
            <a:r>
              <a:rPr lang="en-US" sz="1600" dirty="0"/>
              <a:t>(</a:t>
            </a:r>
            <a:r>
              <a:rPr lang="zh-CN" altLang="en-US" sz="1600" dirty="0"/>
              <a:t>网内</a:t>
            </a:r>
            <a:r>
              <a:rPr lang="en-US" sz="1600" dirty="0"/>
              <a:t>/</a:t>
            </a:r>
            <a:r>
              <a:rPr lang="zh-CN" altLang="en-US" sz="1600" dirty="0"/>
              <a:t>网外</a:t>
            </a:r>
            <a:r>
              <a:rPr lang="en-US" sz="1600" dirty="0"/>
              <a:t> </a:t>
            </a:r>
            <a:r>
              <a:rPr lang="en-US" sz="1600" dirty="0" err="1"/>
              <a:t>wǎng</a:t>
            </a:r>
            <a:r>
              <a:rPr lang="en-US" sz="1600" dirty="0"/>
              <a:t> </a:t>
            </a:r>
            <a:r>
              <a:rPr lang="en-US" sz="1600" dirty="0" err="1"/>
              <a:t>nèi</a:t>
            </a:r>
            <a:r>
              <a:rPr lang="en-US" sz="1600" dirty="0"/>
              <a:t> /</a:t>
            </a:r>
            <a:r>
              <a:rPr lang="en-US" sz="1600" dirty="0" err="1"/>
              <a:t>wǎng</a:t>
            </a:r>
            <a:r>
              <a:rPr lang="en-US" sz="1600" dirty="0"/>
              <a:t> </a:t>
            </a:r>
            <a:r>
              <a:rPr lang="en-US" sz="1600" dirty="0" err="1"/>
              <a:t>wài</a:t>
            </a:r>
            <a:r>
              <a:rPr lang="en-US" sz="1600" dirty="0"/>
              <a:t> ): Refers to whether doctors or hospitals are part of the group (network) whose services are covered at the maximum rate. </a:t>
            </a:r>
          </a:p>
          <a:p>
            <a:pPr lvl="0"/>
            <a:r>
              <a:rPr lang="en-US" sz="1600" b="1" dirty="0"/>
              <a:t>Medicaid</a:t>
            </a:r>
            <a:r>
              <a:rPr lang="en-US" sz="1600" dirty="0"/>
              <a:t> (</a:t>
            </a:r>
            <a:r>
              <a:rPr lang="zh-CN" altLang="en-US" sz="1600" dirty="0"/>
              <a:t>医疗补助</a:t>
            </a:r>
            <a:r>
              <a:rPr lang="en-US" sz="1600" dirty="0"/>
              <a:t> </a:t>
            </a:r>
            <a:r>
              <a:rPr lang="en-US" sz="1600" dirty="0" err="1"/>
              <a:t>yī</a:t>
            </a:r>
            <a:r>
              <a:rPr lang="en-US" sz="1600" dirty="0"/>
              <a:t> </a:t>
            </a:r>
            <a:r>
              <a:rPr lang="en-US" sz="1600" dirty="0" err="1"/>
              <a:t>liáo</a:t>
            </a:r>
            <a:r>
              <a:rPr lang="en-US" sz="1600" dirty="0"/>
              <a:t> </a:t>
            </a:r>
            <a:r>
              <a:rPr lang="en-US" sz="1600" dirty="0" err="1"/>
              <a:t>bǔ</a:t>
            </a:r>
            <a:r>
              <a:rPr lang="en-US" sz="1600" dirty="0"/>
              <a:t> </a:t>
            </a:r>
            <a:r>
              <a:rPr lang="en-US" sz="1600" dirty="0" err="1"/>
              <a:t>zhù</a:t>
            </a:r>
            <a:r>
              <a:rPr lang="en-US" sz="1600" dirty="0"/>
              <a:t>): Federal and state-funded program to pay for medical care for those who cannot afford it.</a:t>
            </a:r>
          </a:p>
          <a:p>
            <a:pPr lvl="0"/>
            <a:endParaRPr lang="en-US" sz="1600" b="1" dirty="0" smtClean="0"/>
          </a:p>
          <a:p>
            <a:pPr lvl="0"/>
            <a:endParaRPr lang="en-US" sz="1600" b="1" dirty="0"/>
          </a:p>
          <a:p>
            <a:pPr lvl="0"/>
            <a:r>
              <a:rPr lang="en-US" sz="1600" b="1" dirty="0" smtClean="0"/>
              <a:t>Medicare</a:t>
            </a:r>
            <a:r>
              <a:rPr lang="en-US" sz="1600" dirty="0"/>
              <a:t>((</a:t>
            </a:r>
            <a:r>
              <a:rPr lang="zh-CN" altLang="en-US" sz="1600" dirty="0"/>
              <a:t>美国</a:t>
            </a:r>
            <a:r>
              <a:rPr lang="en-US" sz="1600" dirty="0"/>
              <a:t>)</a:t>
            </a:r>
            <a:r>
              <a:rPr lang="zh-CN" altLang="en-US" sz="1600" dirty="0"/>
              <a:t>国家老年人医疗保险制度 （</a:t>
            </a:r>
            <a:r>
              <a:rPr lang="en-US" sz="1600" dirty="0" err="1"/>
              <a:t>měi</a:t>
            </a:r>
            <a:r>
              <a:rPr lang="en-US" sz="1600" dirty="0"/>
              <a:t> </a:t>
            </a:r>
            <a:r>
              <a:rPr lang="en-US" sz="1600" dirty="0" err="1"/>
              <a:t>guó</a:t>
            </a:r>
            <a:r>
              <a:rPr lang="zh-CN" altLang="en-US" sz="1600" dirty="0"/>
              <a:t>）</a:t>
            </a:r>
            <a:r>
              <a:rPr lang="en-US" sz="1600" dirty="0" err="1"/>
              <a:t>guó</a:t>
            </a:r>
            <a:r>
              <a:rPr lang="en-US" sz="1600" dirty="0"/>
              <a:t> </a:t>
            </a:r>
            <a:r>
              <a:rPr lang="en-US" sz="1600" dirty="0" err="1"/>
              <a:t>jiā</a:t>
            </a:r>
            <a:r>
              <a:rPr lang="en-US" sz="1600" dirty="0"/>
              <a:t> </a:t>
            </a:r>
            <a:r>
              <a:rPr lang="en-US" sz="1600" dirty="0" err="1"/>
              <a:t>lǎo</a:t>
            </a:r>
            <a:r>
              <a:rPr lang="en-US" sz="1600" dirty="0"/>
              <a:t> </a:t>
            </a:r>
            <a:r>
              <a:rPr lang="en-US" sz="1600" dirty="0" err="1"/>
              <a:t>nián</a:t>
            </a:r>
            <a:r>
              <a:rPr lang="en-US" sz="1600" dirty="0"/>
              <a:t> </a:t>
            </a:r>
            <a:r>
              <a:rPr lang="en-US" sz="1600" dirty="0" err="1"/>
              <a:t>rén</a:t>
            </a:r>
            <a:r>
              <a:rPr lang="en-US" sz="1600" dirty="0"/>
              <a:t> </a:t>
            </a:r>
            <a:r>
              <a:rPr lang="en-US" sz="1600" dirty="0" err="1"/>
              <a:t>yī</a:t>
            </a:r>
            <a:r>
              <a:rPr lang="en-US" sz="1600" dirty="0"/>
              <a:t> </a:t>
            </a:r>
            <a:r>
              <a:rPr lang="en-US" sz="1600" dirty="0" err="1"/>
              <a:t>liáo</a:t>
            </a:r>
            <a:r>
              <a:rPr lang="en-US" sz="1600" dirty="0"/>
              <a:t> </a:t>
            </a:r>
            <a:r>
              <a:rPr lang="en-US" sz="1600" dirty="0" err="1"/>
              <a:t>bǎo</a:t>
            </a:r>
            <a:r>
              <a:rPr lang="en-US" sz="1600" dirty="0"/>
              <a:t> </a:t>
            </a:r>
            <a:r>
              <a:rPr lang="en-US" sz="1600" dirty="0" err="1"/>
              <a:t>xiǎn</a:t>
            </a:r>
            <a:r>
              <a:rPr lang="en-US" sz="1600" dirty="0"/>
              <a:t> </a:t>
            </a:r>
            <a:r>
              <a:rPr lang="en-US" sz="1600" dirty="0" err="1"/>
              <a:t>zhì</a:t>
            </a:r>
            <a:r>
              <a:rPr lang="en-US" sz="1600" dirty="0"/>
              <a:t> </a:t>
            </a:r>
            <a:r>
              <a:rPr lang="en-US" sz="1600" dirty="0" err="1"/>
              <a:t>dù</a:t>
            </a:r>
            <a:r>
              <a:rPr lang="en-US" sz="1600" dirty="0"/>
              <a:t> ): Federal program that helps pay for medical care for people 65 and older, or who have certain disabilities. Those enrolled are responsible for premiums, deductibles and co-payments. Newest Medicare benefit, for prescription drugs, is sometimes referred to as Part D.</a:t>
            </a:r>
          </a:p>
        </p:txBody>
      </p:sp>
    </p:spTree>
    <p:extLst>
      <p:ext uri="{BB962C8B-B14F-4D97-AF65-F5344CB8AC3E}">
        <p14:creationId xmlns:p14="http://schemas.microsoft.com/office/powerpoint/2010/main" val="36547745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52</a:t>
            </a:fld>
            <a:endParaRPr lang="en-US" dirty="0" smtClean="0">
              <a:solidFill>
                <a:srgbClr val="898989"/>
              </a:solidFill>
            </a:endParaRPr>
          </a:p>
        </p:txBody>
      </p:sp>
    </p:spTree>
    <p:extLst>
      <p:ext uri="{BB962C8B-B14F-4D97-AF65-F5344CB8AC3E}">
        <p14:creationId xmlns:p14="http://schemas.microsoft.com/office/powerpoint/2010/main" val="34327557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53</a:t>
            </a:fld>
            <a:endParaRPr lang="en-US" dirty="0" smtClean="0">
              <a:solidFill>
                <a:srgbClr val="898989"/>
              </a:solidFill>
            </a:endParaRPr>
          </a:p>
        </p:txBody>
      </p:sp>
    </p:spTree>
    <p:extLst>
      <p:ext uri="{BB962C8B-B14F-4D97-AF65-F5344CB8AC3E}">
        <p14:creationId xmlns:p14="http://schemas.microsoft.com/office/powerpoint/2010/main" val="14918840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54</a:t>
            </a:fld>
            <a:endParaRPr lang="en-US" dirty="0" smtClean="0">
              <a:solidFill>
                <a:srgbClr val="898989"/>
              </a:solidFill>
            </a:endParaRPr>
          </a:p>
        </p:txBody>
      </p:sp>
    </p:spTree>
    <p:extLst>
      <p:ext uri="{BB962C8B-B14F-4D97-AF65-F5344CB8AC3E}">
        <p14:creationId xmlns:p14="http://schemas.microsoft.com/office/powerpoint/2010/main" val="6013248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55</a:t>
            </a:fld>
            <a:endParaRPr lang="en-US" dirty="0" smtClean="0">
              <a:solidFill>
                <a:srgbClr val="898989"/>
              </a:solidFill>
            </a:endParaRPr>
          </a:p>
        </p:txBody>
      </p:sp>
    </p:spTree>
    <p:extLst>
      <p:ext uri="{BB962C8B-B14F-4D97-AF65-F5344CB8AC3E}">
        <p14:creationId xmlns:p14="http://schemas.microsoft.com/office/powerpoint/2010/main" val="3794949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56</a:t>
            </a:fld>
            <a:endParaRPr lang="en-US" dirty="0" smtClean="0">
              <a:solidFill>
                <a:srgbClr val="898989"/>
              </a:solidFill>
            </a:endParaRPr>
          </a:p>
        </p:txBody>
      </p:sp>
    </p:spTree>
    <p:extLst>
      <p:ext uri="{BB962C8B-B14F-4D97-AF65-F5344CB8AC3E}">
        <p14:creationId xmlns:p14="http://schemas.microsoft.com/office/powerpoint/2010/main" val="39235466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57</a:t>
            </a:fld>
            <a:endParaRPr lang="en-US" dirty="0" smtClean="0">
              <a:solidFill>
                <a:srgbClr val="898989"/>
              </a:solidFill>
            </a:endParaRPr>
          </a:p>
        </p:txBody>
      </p:sp>
    </p:spTree>
    <p:extLst>
      <p:ext uri="{BB962C8B-B14F-4D97-AF65-F5344CB8AC3E}">
        <p14:creationId xmlns:p14="http://schemas.microsoft.com/office/powerpoint/2010/main" val="1157348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58</a:t>
            </a:fld>
            <a:endParaRPr lang="en-US" dirty="0" smtClean="0">
              <a:solidFill>
                <a:srgbClr val="898989"/>
              </a:solidFill>
            </a:endParaRPr>
          </a:p>
        </p:txBody>
      </p:sp>
    </p:spTree>
    <p:extLst>
      <p:ext uri="{BB962C8B-B14F-4D97-AF65-F5344CB8AC3E}">
        <p14:creationId xmlns:p14="http://schemas.microsoft.com/office/powerpoint/2010/main" val="1560584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59</a:t>
            </a:fld>
            <a:endParaRPr lang="en-US" smtClean="0">
              <a:solidFill>
                <a:srgbClr val="898989"/>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6</a:t>
            </a:fld>
            <a:endParaRPr lang="en-US" dirty="0" smtClean="0">
              <a:solidFill>
                <a:srgbClr val="898989"/>
              </a:solidFill>
            </a:endParaRPr>
          </a:p>
        </p:txBody>
      </p:sp>
      <p:sp>
        <p:nvSpPr>
          <p:cNvPr id="2" name="TextBox 1"/>
          <p:cNvSpPr txBox="1"/>
          <p:nvPr/>
        </p:nvSpPr>
        <p:spPr>
          <a:xfrm>
            <a:off x="762000" y="1761530"/>
            <a:ext cx="7848600" cy="4801314"/>
          </a:xfrm>
          <a:prstGeom prst="rect">
            <a:avLst/>
          </a:prstGeom>
          <a:noFill/>
        </p:spPr>
        <p:txBody>
          <a:bodyPr wrap="square" rtlCol="0">
            <a:spAutoFit/>
          </a:bodyPr>
          <a:lstStyle/>
          <a:p>
            <a:r>
              <a:rPr lang="en-US" b="1" dirty="0" smtClean="0"/>
              <a:t>If you are provided with Insurance, understand the parameters of your insurance.</a:t>
            </a:r>
          </a:p>
          <a:p>
            <a:endParaRPr lang="en-US" b="1" dirty="0"/>
          </a:p>
          <a:p>
            <a:r>
              <a:rPr lang="en-US" b="1" dirty="0" smtClean="0"/>
              <a:t>Very few insurance policy’s cover everything.</a:t>
            </a:r>
          </a:p>
          <a:p>
            <a:endParaRPr lang="en-US" b="1" dirty="0"/>
          </a:p>
          <a:p>
            <a:r>
              <a:rPr lang="en-US" b="1" dirty="0" smtClean="0">
                <a:solidFill>
                  <a:srgbClr val="C00000"/>
                </a:solidFill>
              </a:rPr>
              <a:t>Your Insurance may require (for example) for you to pay</a:t>
            </a:r>
          </a:p>
          <a:p>
            <a:endParaRPr lang="en-US" b="1" dirty="0"/>
          </a:p>
          <a:p>
            <a:r>
              <a:rPr lang="en-US" b="1" dirty="0" smtClean="0">
                <a:solidFill>
                  <a:schemeClr val="accent3">
                    <a:lumMod val="50000"/>
                  </a:schemeClr>
                </a:solidFill>
              </a:rPr>
              <a:t>The first XX$ of the bill, for example the first 50$ of each visit</a:t>
            </a:r>
          </a:p>
          <a:p>
            <a:r>
              <a:rPr lang="en-US" b="1" dirty="0" smtClean="0">
                <a:solidFill>
                  <a:schemeClr val="accent3">
                    <a:lumMod val="50000"/>
                  </a:schemeClr>
                </a:solidFill>
              </a:rPr>
              <a:t>A % of the bill for example 20% or 30%</a:t>
            </a:r>
          </a:p>
          <a:p>
            <a:r>
              <a:rPr lang="en-US" b="1" dirty="0" smtClean="0">
                <a:solidFill>
                  <a:schemeClr val="accent3">
                    <a:lumMod val="50000"/>
                  </a:schemeClr>
                </a:solidFill>
              </a:rPr>
              <a:t>It may cover overnight stays, but not office visits</a:t>
            </a:r>
          </a:p>
          <a:p>
            <a:r>
              <a:rPr lang="en-US" b="1" dirty="0" smtClean="0">
                <a:solidFill>
                  <a:schemeClr val="accent3">
                    <a:lumMod val="50000"/>
                  </a:schemeClr>
                </a:solidFill>
              </a:rPr>
              <a:t>It might cover up to a certain amount per month or year, for example up to 1000$ per month.</a:t>
            </a:r>
          </a:p>
          <a:p>
            <a:endParaRPr lang="en-US" b="1" dirty="0" smtClean="0"/>
          </a:p>
          <a:p>
            <a:r>
              <a:rPr lang="en-US" b="1" dirty="0" smtClean="0"/>
              <a:t>Any combination of the above</a:t>
            </a:r>
          </a:p>
          <a:p>
            <a:endParaRPr lang="en-US" b="1" dirty="0"/>
          </a:p>
          <a:p>
            <a:r>
              <a:rPr lang="en-US" b="1" dirty="0" smtClean="0"/>
              <a:t>For example, you pay 20% of all bills, the insurance policy will pay the rest up to 1000$ a month.</a:t>
            </a:r>
          </a:p>
        </p:txBody>
      </p:sp>
      <p:sp>
        <p:nvSpPr>
          <p:cNvPr id="3" name="Rectangle 2"/>
          <p:cNvSpPr/>
          <p:nvPr/>
        </p:nvSpPr>
        <p:spPr>
          <a:xfrm>
            <a:off x="1752600" y="838200"/>
            <a:ext cx="5421677" cy="923330"/>
          </a:xfrm>
          <a:prstGeom prst="rect">
            <a:avLst/>
          </a:prstGeom>
          <a:noFill/>
        </p:spPr>
        <p:txBody>
          <a:bodyPr wrap="none" lIns="91440" tIns="45720" rIns="91440" bIns="45720">
            <a:spAutoFit/>
          </a:bodyPr>
          <a:lstStyle/>
          <a:p>
            <a:pPr algn="ctr"/>
            <a:r>
              <a:rPr lang="en-US" sz="5400" b="1" dirty="0">
                <a:ln w="25400">
                  <a:solidFill>
                    <a:schemeClr val="accent2">
                      <a:satMod val="140000"/>
                    </a:schemeClr>
                  </a:solidFill>
                  <a:prstDash val="solid"/>
                  <a:miter lim="800000"/>
                </a:ln>
                <a:effectLst>
                  <a:outerShdw blurRad="25500" dist="23000" dir="7020000" algn="tl">
                    <a:srgbClr val="000000">
                      <a:alpha val="50000"/>
                    </a:srgbClr>
                  </a:outerShdw>
                </a:effectLst>
              </a:rPr>
              <a:t>Medical Insurance</a:t>
            </a:r>
          </a:p>
        </p:txBody>
      </p:sp>
    </p:spTree>
    <p:extLst>
      <p:ext uri="{BB962C8B-B14F-4D97-AF65-F5344CB8AC3E}">
        <p14:creationId xmlns:p14="http://schemas.microsoft.com/office/powerpoint/2010/main" val="5945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60</a:t>
            </a:fld>
            <a:endParaRPr lang="en-US" smtClean="0">
              <a:solidFill>
                <a:srgbClr val="898989"/>
              </a:solidFill>
            </a:endParaRPr>
          </a:p>
        </p:txBody>
      </p:sp>
    </p:spTree>
    <p:extLst>
      <p:ext uri="{BB962C8B-B14F-4D97-AF65-F5344CB8AC3E}">
        <p14:creationId xmlns:p14="http://schemas.microsoft.com/office/powerpoint/2010/main" val="38281416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61</a:t>
            </a:fld>
            <a:endParaRPr lang="en-US" smtClean="0">
              <a:solidFill>
                <a:srgbClr val="898989"/>
              </a:solidFill>
            </a:endParaRPr>
          </a:p>
        </p:txBody>
      </p:sp>
    </p:spTree>
    <p:extLst>
      <p:ext uri="{BB962C8B-B14F-4D97-AF65-F5344CB8AC3E}">
        <p14:creationId xmlns:p14="http://schemas.microsoft.com/office/powerpoint/2010/main" val="96511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62</a:t>
            </a:fld>
            <a:endParaRPr lang="en-US" smtClean="0">
              <a:solidFill>
                <a:srgbClr val="898989"/>
              </a:solidFill>
            </a:endParaRPr>
          </a:p>
        </p:txBody>
      </p:sp>
    </p:spTree>
    <p:extLst>
      <p:ext uri="{BB962C8B-B14F-4D97-AF65-F5344CB8AC3E}">
        <p14:creationId xmlns:p14="http://schemas.microsoft.com/office/powerpoint/2010/main" val="326298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7</a:t>
            </a:fld>
            <a:endParaRPr lang="en-US" dirty="0" smtClean="0">
              <a:solidFill>
                <a:srgbClr val="898989"/>
              </a:solidFill>
            </a:endParaRPr>
          </a:p>
        </p:txBody>
      </p:sp>
      <p:sp>
        <p:nvSpPr>
          <p:cNvPr id="2" name="TextBox 1"/>
          <p:cNvSpPr txBox="1"/>
          <p:nvPr/>
        </p:nvSpPr>
        <p:spPr>
          <a:xfrm>
            <a:off x="762000" y="1761530"/>
            <a:ext cx="7848600" cy="4524315"/>
          </a:xfrm>
          <a:prstGeom prst="rect">
            <a:avLst/>
          </a:prstGeom>
          <a:noFill/>
        </p:spPr>
        <p:txBody>
          <a:bodyPr wrap="square" rtlCol="0">
            <a:spAutoFit/>
          </a:bodyPr>
          <a:lstStyle/>
          <a:p>
            <a:r>
              <a:rPr lang="en-US" b="1" dirty="0" smtClean="0"/>
              <a:t>Clear? We are not done yet.</a:t>
            </a:r>
          </a:p>
          <a:p>
            <a:endParaRPr lang="en-US" b="1" dirty="0"/>
          </a:p>
          <a:p>
            <a:r>
              <a:rPr lang="en-US" b="1" dirty="0" smtClean="0"/>
              <a:t>Office visits may be covered differently than hospital stays.</a:t>
            </a:r>
          </a:p>
          <a:p>
            <a:endParaRPr lang="en-US" b="1" dirty="0"/>
          </a:p>
          <a:p>
            <a:r>
              <a:rPr lang="en-US" b="1" dirty="0" smtClean="0"/>
              <a:t>Emergency room visits may be covered differently</a:t>
            </a:r>
          </a:p>
          <a:p>
            <a:endParaRPr lang="en-US" b="1" dirty="0"/>
          </a:p>
          <a:p>
            <a:r>
              <a:rPr lang="en-US" b="1" dirty="0" smtClean="0"/>
              <a:t>Ambulance trips may or may not be covered…check.</a:t>
            </a:r>
          </a:p>
          <a:p>
            <a:endParaRPr lang="en-US" b="1" dirty="0" smtClean="0"/>
          </a:p>
          <a:p>
            <a:r>
              <a:rPr lang="en-US" b="1" dirty="0" smtClean="0"/>
              <a:t>Some tests may be covered, others may not. Understand what tests are covered.</a:t>
            </a:r>
          </a:p>
          <a:p>
            <a:endParaRPr lang="en-US" b="1" dirty="0" smtClean="0"/>
          </a:p>
          <a:p>
            <a:r>
              <a:rPr lang="en-US" b="1" dirty="0" smtClean="0"/>
              <a:t>Some insurance policy’s require you use certain doctors or certain clinics.</a:t>
            </a:r>
          </a:p>
          <a:p>
            <a:endParaRPr lang="en-US" b="1" dirty="0" smtClean="0"/>
          </a:p>
          <a:p>
            <a:r>
              <a:rPr lang="en-US" b="1" dirty="0" smtClean="0"/>
              <a:t>Some types of care require authorization from your doctor. For example, you know your ear hurts, you can not just go to a ear specialist, you have to visit your regular doctor first, who will then send you to the specialist.</a:t>
            </a:r>
          </a:p>
          <a:p>
            <a:endParaRPr lang="en-US" b="1" dirty="0"/>
          </a:p>
        </p:txBody>
      </p:sp>
      <p:sp>
        <p:nvSpPr>
          <p:cNvPr id="6" name="Rectangle 5"/>
          <p:cNvSpPr/>
          <p:nvPr/>
        </p:nvSpPr>
        <p:spPr>
          <a:xfrm>
            <a:off x="2498286" y="376535"/>
            <a:ext cx="3930308" cy="923330"/>
          </a:xfrm>
          <a:prstGeom prst="rect">
            <a:avLst/>
          </a:prstGeom>
          <a:noFill/>
        </p:spPr>
        <p:txBody>
          <a:bodyPr wrap="none" lIns="91440" tIns="45720" rIns="91440" bIns="45720">
            <a:spAutoFit/>
          </a:bodyPr>
          <a:lstStyle/>
          <a:p>
            <a:pPr algn="ctr"/>
            <a:r>
              <a:rPr lang="en-US" sz="5400" b="1" cap="none" spc="0" dirty="0" smtClean="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endParaRPr lang="en-US" sz="5400" b="1" cap="none" spc="0" dirty="0">
              <a:ln w="25400">
                <a:solidFill>
                  <a:schemeClr val="accent2">
                    <a:satMod val="140000"/>
                  </a:schemeClr>
                </a:solidFill>
                <a:prstDash val="solid"/>
                <a:miter lim="800000"/>
              </a:ln>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11080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8</a:t>
            </a:fld>
            <a:endParaRPr lang="en-US" dirty="0" smtClean="0">
              <a:solidFill>
                <a:srgbClr val="898989"/>
              </a:solidFill>
            </a:endParaRPr>
          </a:p>
        </p:txBody>
      </p:sp>
      <p:sp>
        <p:nvSpPr>
          <p:cNvPr id="2" name="TextBox 1"/>
          <p:cNvSpPr txBox="1"/>
          <p:nvPr/>
        </p:nvSpPr>
        <p:spPr>
          <a:xfrm>
            <a:off x="762000" y="1761530"/>
            <a:ext cx="7848600" cy="4524315"/>
          </a:xfrm>
          <a:prstGeom prst="rect">
            <a:avLst/>
          </a:prstGeom>
          <a:noFill/>
        </p:spPr>
        <p:txBody>
          <a:bodyPr wrap="square" rtlCol="0">
            <a:spAutoFit/>
          </a:bodyPr>
          <a:lstStyle/>
          <a:p>
            <a:r>
              <a:rPr lang="en-US" b="1" dirty="0" smtClean="0"/>
              <a:t>Still with me? More to come</a:t>
            </a:r>
          </a:p>
          <a:p>
            <a:endParaRPr lang="en-US" b="1" dirty="0"/>
          </a:p>
          <a:p>
            <a:r>
              <a:rPr lang="en-US" b="1" dirty="0" smtClean="0"/>
              <a:t>Medicine.</a:t>
            </a:r>
          </a:p>
          <a:p>
            <a:endParaRPr lang="en-US" b="1" dirty="0"/>
          </a:p>
          <a:p>
            <a:r>
              <a:rPr lang="en-US" b="1" dirty="0" smtClean="0"/>
              <a:t>Medicine coverage is different than coverage for doctor visits.</a:t>
            </a:r>
          </a:p>
          <a:p>
            <a:endParaRPr lang="en-US" b="1" dirty="0"/>
          </a:p>
          <a:p>
            <a:r>
              <a:rPr lang="en-US" b="1" dirty="0" smtClean="0"/>
              <a:t>The same rules apply. </a:t>
            </a:r>
          </a:p>
          <a:p>
            <a:endParaRPr lang="en-US" b="1" dirty="0" smtClean="0"/>
          </a:p>
          <a:p>
            <a:r>
              <a:rPr lang="en-US" b="1" dirty="0" smtClean="0"/>
              <a:t>How much of the cost will be covered? Check.</a:t>
            </a:r>
          </a:p>
          <a:p>
            <a:endParaRPr lang="en-US" b="1" dirty="0" smtClean="0"/>
          </a:p>
          <a:p>
            <a:r>
              <a:rPr lang="en-US" b="1" dirty="0" smtClean="0"/>
              <a:t>Some types of medicine might be covered, some not. Check.</a:t>
            </a:r>
          </a:p>
          <a:p>
            <a:endParaRPr lang="en-US" b="1" dirty="0" smtClean="0"/>
          </a:p>
          <a:p>
            <a:r>
              <a:rPr lang="en-US" b="1" dirty="0" smtClean="0"/>
              <a:t>You might have to purchase your medicine from specific locations. Check.</a:t>
            </a:r>
          </a:p>
          <a:p>
            <a:endParaRPr lang="en-US" b="1" dirty="0" smtClean="0"/>
          </a:p>
          <a:p>
            <a:r>
              <a:rPr lang="en-US" b="1" dirty="0" smtClean="0"/>
              <a:t>Understand your insurance coverage limits. Take the time to review, question, and understand it thoroughly.</a:t>
            </a:r>
            <a:endParaRPr lang="en-US" b="1" dirty="0"/>
          </a:p>
        </p:txBody>
      </p:sp>
      <p:sp>
        <p:nvSpPr>
          <p:cNvPr id="6" name="Rectangle 5"/>
          <p:cNvSpPr/>
          <p:nvPr/>
        </p:nvSpPr>
        <p:spPr>
          <a:xfrm>
            <a:off x="2498286" y="376535"/>
            <a:ext cx="3930308" cy="923330"/>
          </a:xfrm>
          <a:prstGeom prst="rect">
            <a:avLst/>
          </a:prstGeom>
          <a:noFill/>
        </p:spPr>
        <p:txBody>
          <a:bodyPr wrap="none" lIns="91440" tIns="45720" rIns="91440" bIns="45720">
            <a:spAutoFit/>
          </a:bodyPr>
          <a:lstStyle/>
          <a:p>
            <a:pPr algn="ctr"/>
            <a:r>
              <a:rPr lang="en-US" sz="5400" b="1" cap="none" spc="0" dirty="0" smtClean="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endParaRPr lang="en-US" sz="5400" b="1" cap="none" spc="0" dirty="0">
              <a:ln w="25400">
                <a:solidFill>
                  <a:schemeClr val="accent2">
                    <a:satMod val="140000"/>
                  </a:schemeClr>
                </a:solidFill>
                <a:prstDash val="solid"/>
                <a:miter lim="800000"/>
              </a:ln>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29092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b="1" dirty="0" smtClean="0"/>
              <a:t>Seeking Western Medical Care</a:t>
            </a:r>
            <a:endParaRPr lang="en-US" dirty="0" smtClean="0">
              <a:solidFill>
                <a:srgbClr val="898989"/>
              </a:solidFill>
            </a:endParaRPr>
          </a:p>
        </p:txBody>
      </p:sp>
      <p:sp>
        <p:nvSpPr>
          <p:cNvPr id="747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4611597-9856-4765-9406-0D45BC71E9F3}" type="slidenum">
              <a:rPr lang="en-US" smtClean="0">
                <a:solidFill>
                  <a:srgbClr val="898989"/>
                </a:solidFill>
              </a:rPr>
              <a:pPr eaLnBrk="1" hangingPunct="1"/>
              <a:t>9</a:t>
            </a:fld>
            <a:endParaRPr lang="en-US" dirty="0" smtClean="0">
              <a:solidFill>
                <a:srgbClr val="898989"/>
              </a:solidFill>
            </a:endParaRPr>
          </a:p>
        </p:txBody>
      </p:sp>
      <p:sp>
        <p:nvSpPr>
          <p:cNvPr id="2" name="TextBox 1"/>
          <p:cNvSpPr txBox="1"/>
          <p:nvPr/>
        </p:nvSpPr>
        <p:spPr>
          <a:xfrm>
            <a:off x="762000" y="1761530"/>
            <a:ext cx="7848600" cy="2862322"/>
          </a:xfrm>
          <a:prstGeom prst="rect">
            <a:avLst/>
          </a:prstGeom>
          <a:noFill/>
        </p:spPr>
        <p:txBody>
          <a:bodyPr wrap="square" rtlCol="0">
            <a:spAutoFit/>
          </a:bodyPr>
          <a:lstStyle/>
          <a:p>
            <a:r>
              <a:rPr lang="en-US" b="1" dirty="0" smtClean="0"/>
              <a:t>Think we are done with Insurance?? Not yet.</a:t>
            </a:r>
          </a:p>
          <a:p>
            <a:endParaRPr lang="en-US" b="1" dirty="0"/>
          </a:p>
          <a:p>
            <a:r>
              <a:rPr lang="en-US" b="1" dirty="0" smtClean="0"/>
              <a:t>Money. </a:t>
            </a:r>
          </a:p>
          <a:p>
            <a:endParaRPr lang="en-US" b="1" dirty="0"/>
          </a:p>
          <a:p>
            <a:r>
              <a:rPr lang="en-US" b="1" dirty="0" smtClean="0"/>
              <a:t>If your insurance covers only part of the bill, you will need to be prepared to pay, in cash or by credit card, the rest, at the time of your visit.</a:t>
            </a:r>
          </a:p>
          <a:p>
            <a:endParaRPr lang="en-US" b="1" dirty="0"/>
          </a:p>
          <a:p>
            <a:r>
              <a:rPr lang="en-US" b="1" dirty="0" smtClean="0"/>
              <a:t>Some insurance policies require you to pay everything up front, then they reimburse you afterwards. </a:t>
            </a:r>
          </a:p>
          <a:p>
            <a:endParaRPr lang="en-US" b="1" dirty="0" smtClean="0"/>
          </a:p>
        </p:txBody>
      </p:sp>
      <p:sp>
        <p:nvSpPr>
          <p:cNvPr id="6" name="Rectangle 5"/>
          <p:cNvSpPr/>
          <p:nvPr/>
        </p:nvSpPr>
        <p:spPr>
          <a:xfrm>
            <a:off x="2498286" y="376535"/>
            <a:ext cx="3930308" cy="923330"/>
          </a:xfrm>
          <a:prstGeom prst="rect">
            <a:avLst/>
          </a:prstGeom>
          <a:noFill/>
        </p:spPr>
        <p:txBody>
          <a:bodyPr wrap="none" lIns="91440" tIns="45720" rIns="91440" bIns="45720">
            <a:spAutoFit/>
          </a:bodyPr>
          <a:lstStyle/>
          <a:p>
            <a:pPr algn="ctr"/>
            <a:r>
              <a:rPr lang="en-US" sz="5400" b="1" cap="none" spc="0" dirty="0" smtClean="0">
                <a:ln w="25400">
                  <a:solidFill>
                    <a:schemeClr val="accent2">
                      <a:satMod val="140000"/>
                    </a:schemeClr>
                  </a:solidFill>
                  <a:prstDash val="solid"/>
                  <a:miter lim="800000"/>
                </a:ln>
                <a:effectLst>
                  <a:outerShdw blurRad="25500" dist="23000" dir="7020000" algn="tl">
                    <a:srgbClr val="000000">
                      <a:alpha val="50000"/>
                    </a:srgbClr>
                  </a:outerShdw>
                </a:effectLst>
              </a:rPr>
              <a:t>Medical Care</a:t>
            </a:r>
            <a:endParaRPr lang="en-US" sz="5400" b="1" cap="none" spc="0" dirty="0">
              <a:ln w="25400">
                <a:solidFill>
                  <a:schemeClr val="accent2">
                    <a:satMod val="140000"/>
                  </a:schemeClr>
                </a:solidFill>
                <a:prstDash val="solid"/>
                <a:miter lim="800000"/>
              </a:ln>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66429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4050</TotalTime>
  <Words>3876</Words>
  <Application>Microsoft Office PowerPoint</Application>
  <PresentationFormat>On-screen Show (4:3)</PresentationFormat>
  <Paragraphs>646</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Seeking Western Medical Care    A presentation by: Kenneth Joe Galloway CEO - Knowledge, Growth &amp; Support, Ltd.  kjg@kg-support.com   Shanghai Maritime University/ Dec 19th, 2013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Setting the Right Tone: Key to Effective Business Writing    A presentation by: Kenneth Joe Galloway CEO - Knowledge, Growth &amp; Support, Ltd.     Shanghai Maritime University/ Date</dc:title>
  <dc:creator>myhome</dc:creator>
  <cp:lastModifiedBy>editor1956</cp:lastModifiedBy>
  <cp:revision>107</cp:revision>
  <dcterms:created xsi:type="dcterms:W3CDTF">2013-10-20T08:20:03Z</dcterms:created>
  <dcterms:modified xsi:type="dcterms:W3CDTF">2014-03-18T11:54:54Z</dcterms:modified>
</cp:coreProperties>
</file>